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5" r:id="rId1"/>
  </p:sldMasterIdLst>
  <p:notesMasterIdLst>
    <p:notesMasterId r:id="rId36"/>
  </p:notesMasterIdLst>
  <p:sldIdLst>
    <p:sldId id="335" r:id="rId2"/>
    <p:sldId id="273" r:id="rId3"/>
    <p:sldId id="407" r:id="rId4"/>
    <p:sldId id="409" r:id="rId5"/>
    <p:sldId id="408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348" r:id="rId14"/>
    <p:sldId id="350" r:id="rId15"/>
    <p:sldId id="349" r:id="rId16"/>
    <p:sldId id="354" r:id="rId17"/>
    <p:sldId id="353" r:id="rId18"/>
    <p:sldId id="403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85" r:id="rId28"/>
    <p:sldId id="386" r:id="rId29"/>
    <p:sldId id="387" r:id="rId30"/>
    <p:sldId id="388" r:id="rId31"/>
    <p:sldId id="389" r:id="rId32"/>
    <p:sldId id="404" r:id="rId33"/>
    <p:sldId id="405" r:id="rId34"/>
    <p:sldId id="352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8757"/>
    <a:srgbClr val="FFFF66"/>
    <a:srgbClr val="66FFFF"/>
    <a:srgbClr val="FFFF00"/>
    <a:srgbClr val="1C1C1C"/>
    <a:srgbClr val="D9FFD9"/>
    <a:srgbClr val="1008B8"/>
    <a:srgbClr val="0000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87" autoAdjust="0"/>
  </p:normalViewPr>
  <p:slideViewPr>
    <p:cSldViewPr snapToGrid="0"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67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D79DE7E-8E80-4479-A851-9D0B0F369316}" type="datetimeFigureOut">
              <a:rPr lang="en-US"/>
              <a:pPr>
                <a:defRPr/>
              </a:pPr>
              <a:t>4/17/2013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FFDD50D-6EC7-4CFF-85BA-0CB5923B5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4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6466BD3-3CB5-4B9B-B4DA-E3C6359EA2D4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7C7D508-582C-48EA-B930-F12143F269D4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17D76CD-E285-42EC-821F-036F718677AC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3714B99-8FA8-45BA-AE1E-ED19E5D0B7CF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885E933-E06D-4ED8-AE12-157EADF997B3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31FDFEC-78BE-42FC-85BF-B69910832E02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36C9E6C-FFC4-4078-BAF2-A945C0716EE2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57C70AC-F78E-4EC1-97E8-AAB70EB3EDFA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B8D15E9-9BBA-4D9A-81F0-E6FFCAC0DC2C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A4F9E54-9017-43FA-AE09-CB53E263C740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C1515CE-3ABA-4960-8F4E-BCA6CC54B59D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C7CB431-57CD-4063-A934-F8EADF9A572E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428D03A-6F1C-40F3-A018-BAC1BDBE32F0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986FAC4-0883-46E5-BDB4-E90F983FBF3B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630D625-67A8-4DB5-B2E4-6305EBE38A1B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A6A1482-3FDE-42B0-A043-4B0593AA4F2B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C2CF9EB-DDFC-42A4-B74B-757B389EC354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05049A9-3CEA-43B2-A2C4-DD79960F9D3B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80F4AC5-9C56-45FC-A899-03D0441E7271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4B151C9-EA9A-4AB8-B7CA-7208A0FCC0E0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FA7067A-6828-4723-8374-23A74DDF58C9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2932C1-E684-4666-86F2-77A0E7443171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178B13-6B4D-4140-9DD9-2E997BBF92E3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184AF0-45DA-46AC-BE3B-70ABAB27F560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21FAABC-418F-4061-99E2-906BE41A2064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7360A9A-7DD1-402A-983B-EC2DB69BC348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0210DB4-8F01-4820-BAD3-A0582CF284F9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rgbClr val="188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  <a:prstGeom prst="rect">
            <a:avLst/>
          </a:prstGeo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EDBF86D-393D-423C-9CC6-5ABC44135B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54222E-D990-47AB-B2E5-EC536EB8EF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310F79-442C-4821-898E-DAF3F9C70C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solidFill>
                  <a:srgbClr val="1D875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126249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154145-F80D-49EB-B77D-B289AC624F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02431EE-C107-4D6D-AF17-0F5C55214F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D6B936-DCCB-4E82-8D73-205E003BCE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263DB4F-1D29-4382-A3E4-AFAA34F210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solidFill>
                    <a:sysClr val="windowText" lastClr="000000"/>
                  </a:solidFill>
                </a:ln>
                <a:solidFill>
                  <a:srgbClr val="1D875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621600-C3D6-49A3-AFF0-7833039718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F0FEC75-C309-4A6A-8A5B-03E6854E90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rgbClr val="188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5AD89CB-F8D8-43B6-AE93-322C47114E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rgbClr val="188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4B8E16A-842C-40DF-A721-5888513EBD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400"/>
            </a:gs>
            <a:gs pos="62000">
              <a:srgbClr val="009900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275030" y="195195"/>
            <a:ext cx="8632664" cy="648300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9114" y="448221"/>
            <a:ext cx="7698306" cy="6922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785" y="1595620"/>
            <a:ext cx="7697635" cy="4519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14955" y="624642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6576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3200" kern="120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800" kern="1200">
          <a:solidFill>
            <a:srgbClr val="188463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800" kern="1200">
          <a:solidFill>
            <a:srgbClr val="1558BB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 baseline="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ilinx.com/support/documentation/user_guides/ug364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1558925" y="1873250"/>
            <a:ext cx="6775450" cy="1814513"/>
          </a:xfrm>
          <a:prstGeom prst="rect">
            <a:avLst/>
          </a:prstGeom>
          <a:blipFill dpi="0" rotWithShape="1">
            <a:blip r:embed="rId3">
              <a:alphaModFix amt="2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4294967295"/>
          </p:nvPr>
        </p:nvSpPr>
        <p:spPr>
          <a:xfrm>
            <a:off x="638714" y="3583627"/>
            <a:ext cx="8359775" cy="175260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ZA" sz="3600" dirty="0" smtClean="0">
                <a:solidFill>
                  <a:srgbClr val="FF6600"/>
                </a:solidFill>
              </a:rPr>
              <a:t>Lecture 16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ZA" sz="3600" dirty="0" smtClean="0">
                <a:solidFill>
                  <a:srgbClr val="FF6600"/>
                </a:solidFill>
              </a:rPr>
              <a:t>RC Architecture Types &amp; </a:t>
            </a:r>
            <a:br>
              <a:rPr lang="en-ZA" sz="3600" dirty="0" smtClean="0">
                <a:solidFill>
                  <a:srgbClr val="FF6600"/>
                </a:solidFill>
              </a:rPr>
            </a:br>
            <a:r>
              <a:rPr lang="en-ZA" sz="3600" dirty="0" smtClean="0">
                <a:solidFill>
                  <a:srgbClr val="FF6600"/>
                </a:solidFill>
              </a:rPr>
              <a:t>FPGA Interns</a:t>
            </a:r>
            <a:endParaRPr lang="en-US" sz="3600" dirty="0" smtClean="0">
              <a:solidFill>
                <a:srgbClr val="FF6600"/>
              </a:solidFill>
            </a:endParaRPr>
          </a:p>
        </p:txBody>
      </p:sp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1873250" y="5467350"/>
            <a:ext cx="58324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ZA" sz="2400"/>
              <a:t>Lecturer:</a:t>
            </a:r>
          </a:p>
          <a:p>
            <a:pPr algn="ctr"/>
            <a:r>
              <a:rPr lang="en-ZA" sz="2400"/>
              <a:t>Simon Winberg</a:t>
            </a:r>
            <a:endParaRPr lang="en-US" sz="2400"/>
          </a:p>
        </p:txBody>
      </p:sp>
      <p:pic>
        <p:nvPicPr>
          <p:cNvPr id="4101" name="Picture 9" descr="EEE4084F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58" y="280994"/>
            <a:ext cx="1439862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3959" y="204517"/>
            <a:ext cx="1321514" cy="134848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" name="Rectangle 8"/>
          <p:cNvSpPr/>
          <p:nvPr/>
        </p:nvSpPr>
        <p:spPr>
          <a:xfrm>
            <a:off x="1554529" y="1869885"/>
            <a:ext cx="6766596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Digital Systems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17519" y="361295"/>
            <a:ext cx="4418197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17780" cmpd="sng">
                  <a:solidFill>
                    <a:schemeClr val="bg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EEE4084F</a:t>
            </a:r>
          </a:p>
        </p:txBody>
      </p:sp>
      <p:pic>
        <p:nvPicPr>
          <p:cNvPr id="4105" name="Picture 11" descr="vertex6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496036" y="4587512"/>
            <a:ext cx="1414030" cy="136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9" descr="EP1C12F256C7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46616">
            <a:off x="6616617" y="4775998"/>
            <a:ext cx="1165681" cy="116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2" descr="spartan-6fpga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0339">
            <a:off x="1763706" y="4847915"/>
            <a:ext cx="1414645" cy="141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3" descr="300px-Altera_CYCLONE_II_FPGA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474">
            <a:off x="7279837" y="4971614"/>
            <a:ext cx="1291913" cy="129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448221"/>
            <a:ext cx="8449227" cy="6922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Level of detail &amp; Dealing with details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4286" y="2953157"/>
            <a:ext cx="23513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Too little detail … or perhaps an excessive amount that makes it difficult to make sense (for the maker) of what is being shown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4286" y="1817913"/>
            <a:ext cx="914400" cy="9688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 lower marks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65572" y="1817913"/>
            <a:ext cx="914400" cy="9688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 higher marks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47659" y="2908050"/>
            <a:ext cx="3082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An effective amount of detail. Using means, such as annotations and textual explanations, to bring out important results if a lot of data was given in the report.</a:t>
            </a:r>
            <a:endParaRPr lang="en-US" dirty="0"/>
          </a:p>
        </p:txBody>
      </p:sp>
      <p:sp>
        <p:nvSpPr>
          <p:cNvPr id="8" name="Left-Right Arrow 7"/>
          <p:cNvSpPr/>
          <p:nvPr/>
        </p:nvSpPr>
        <p:spPr>
          <a:xfrm>
            <a:off x="1707861" y="1883226"/>
            <a:ext cx="5785531" cy="838201"/>
          </a:xfrm>
          <a:prstGeom prst="leftRightArrow">
            <a:avLst/>
          </a:prstGeom>
          <a:gradFill>
            <a:gsLst>
              <a:gs pos="0">
                <a:srgbClr val="FF0000"/>
              </a:gs>
              <a:gs pos="100000">
                <a:srgbClr val="00B050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99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448221"/>
            <a:ext cx="8449227" cy="6922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Engagement with the discipline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4286" y="2953157"/>
            <a:ext cx="2743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Using ineffective terminology. Ineffective techniques, e.g. inappropriate for the work concerned. Cumbersome explanations not building on well understand theories in the discipline.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4286" y="1817913"/>
            <a:ext cx="914400" cy="9688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 lower marks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65572" y="1817913"/>
            <a:ext cx="914400" cy="9688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 higher marks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47659" y="2908050"/>
            <a:ext cx="30825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Effective use of discipline-specific terminology; effective use of techniques and knowledge that are well understood in the discipline. Elegant explanations using references were applicable.</a:t>
            </a:r>
            <a:endParaRPr lang="en-US" dirty="0"/>
          </a:p>
        </p:txBody>
      </p:sp>
      <p:sp>
        <p:nvSpPr>
          <p:cNvPr id="8" name="Left-Right Arrow 7"/>
          <p:cNvSpPr/>
          <p:nvPr/>
        </p:nvSpPr>
        <p:spPr>
          <a:xfrm>
            <a:off x="1707861" y="1883226"/>
            <a:ext cx="5785531" cy="838201"/>
          </a:xfrm>
          <a:prstGeom prst="leftRightArrow">
            <a:avLst/>
          </a:prstGeom>
          <a:gradFill>
            <a:gsLst>
              <a:gs pos="0">
                <a:srgbClr val="FF0000"/>
              </a:gs>
              <a:gs pos="100000">
                <a:srgbClr val="00B050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68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448221"/>
            <a:ext cx="8449227" cy="6922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Professionalism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4285" y="2953157"/>
            <a:ext cx="32221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Poor layout of documents;</a:t>
            </a:r>
          </a:p>
          <a:p>
            <a:r>
              <a:rPr lang="en-US" dirty="0" smtClean="0"/>
              <a:t>Inappropriate wording;</a:t>
            </a:r>
          </a:p>
          <a:p>
            <a:r>
              <a:rPr lang="en-US" dirty="0" smtClean="0"/>
              <a:t>Poor choice of fonts;</a:t>
            </a:r>
          </a:p>
          <a:p>
            <a:r>
              <a:rPr lang="en-US" dirty="0" smtClean="0"/>
              <a:t>Confusing discussions and explanations;</a:t>
            </a:r>
          </a:p>
          <a:p>
            <a:r>
              <a:rPr lang="en-US" dirty="0" smtClean="0"/>
              <a:t>Errors in symbols and units;</a:t>
            </a:r>
          </a:p>
          <a:p>
            <a:r>
              <a:rPr lang="en-US" dirty="0" smtClean="0"/>
              <a:t>Grammar and spelling mistakes;</a:t>
            </a:r>
          </a:p>
          <a:p>
            <a:r>
              <a:rPr lang="en-US" dirty="0" smtClean="0"/>
              <a:t>Inconsistencies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4286" y="1817913"/>
            <a:ext cx="914400" cy="9688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 lower marks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65572" y="1817913"/>
            <a:ext cx="914400" cy="9688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 higher marks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5400" y="2908050"/>
            <a:ext cx="372482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Elegant and easy-to-read layout;</a:t>
            </a:r>
          </a:p>
          <a:p>
            <a:r>
              <a:rPr lang="en-US" dirty="0" smtClean="0"/>
              <a:t>Good wording, well organized; </a:t>
            </a:r>
          </a:p>
          <a:p>
            <a:r>
              <a:rPr lang="en-US" dirty="0" smtClean="0"/>
              <a:t>Clear discussions and </a:t>
            </a:r>
          </a:p>
          <a:p>
            <a:r>
              <a:rPr lang="en-US" dirty="0"/>
              <a:t> </a:t>
            </a:r>
            <a:r>
              <a:rPr lang="en-US" dirty="0" smtClean="0"/>
              <a:t>explanations;</a:t>
            </a:r>
          </a:p>
          <a:p>
            <a:r>
              <a:rPr lang="en-US" dirty="0" smtClean="0"/>
              <a:t>Proof-read;</a:t>
            </a:r>
          </a:p>
          <a:p>
            <a:r>
              <a:rPr lang="en-US" dirty="0" smtClean="0"/>
              <a:t>Good references (if needed);</a:t>
            </a:r>
          </a:p>
          <a:p>
            <a:r>
              <a:rPr lang="en-US" dirty="0" smtClean="0"/>
              <a:t>Cross-referencing to other parts of the document (if relevant);</a:t>
            </a:r>
          </a:p>
          <a:p>
            <a:r>
              <a:rPr lang="en-US" dirty="0" smtClean="0"/>
              <a:t>Consistent;</a:t>
            </a:r>
          </a:p>
          <a:p>
            <a:r>
              <a:rPr lang="en-US" dirty="0" smtClean="0"/>
              <a:t>Good grammar and correct spelling. </a:t>
            </a:r>
            <a:endParaRPr lang="en-US" dirty="0"/>
          </a:p>
        </p:txBody>
      </p:sp>
      <p:sp>
        <p:nvSpPr>
          <p:cNvPr id="8" name="Left-Right Arrow 7"/>
          <p:cNvSpPr/>
          <p:nvPr/>
        </p:nvSpPr>
        <p:spPr>
          <a:xfrm>
            <a:off x="1707861" y="1883226"/>
            <a:ext cx="5785531" cy="838201"/>
          </a:xfrm>
          <a:prstGeom prst="leftRightArrow">
            <a:avLst/>
          </a:prstGeom>
          <a:gradFill>
            <a:gsLst>
              <a:gs pos="0">
                <a:srgbClr val="FF0000"/>
              </a:gs>
              <a:gs pos="100000">
                <a:srgbClr val="00B050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47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/>
              <a:t>RC Architectures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/>
              <a:t>Reconfigurable Computing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225200"/>
            <a:ext cx="8385175" cy="874258"/>
          </a:xfrm>
        </p:spPr>
        <p:txBody>
          <a:bodyPr/>
          <a:lstStyle/>
          <a:p>
            <a:pPr>
              <a:defRPr/>
            </a:pPr>
            <a:r>
              <a:rPr lang="en-ZA" dirty="0" smtClean="0"/>
              <a:t>Is it or isn’t it reconfigurable…?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8" y="1524000"/>
            <a:ext cx="8570912" cy="4191000"/>
          </a:xfrm>
        </p:spPr>
        <p:txBody>
          <a:bodyPr/>
          <a:lstStyle/>
          <a:p>
            <a:pPr>
              <a:defRPr/>
            </a:pPr>
            <a:r>
              <a:rPr lang="en-ZA" dirty="0" smtClean="0"/>
              <a:t>A determining factor is ability to change hardware </a:t>
            </a:r>
            <a:r>
              <a:rPr lang="en-ZA" dirty="0" err="1" smtClean="0">
                <a:solidFill>
                  <a:schemeClr val="tx2">
                    <a:lumMod val="90000"/>
                  </a:schemeClr>
                </a:solidFill>
              </a:rPr>
              <a:t>datapaths</a:t>
            </a:r>
            <a:r>
              <a:rPr lang="en-ZA" dirty="0" smtClean="0"/>
              <a:t> and </a:t>
            </a:r>
            <a:r>
              <a:rPr lang="en-ZA" dirty="0" smtClean="0">
                <a:solidFill>
                  <a:schemeClr val="tx2">
                    <a:lumMod val="90000"/>
                  </a:schemeClr>
                </a:solidFill>
              </a:rPr>
              <a:t>control flows</a:t>
            </a:r>
            <a:r>
              <a:rPr lang="en-ZA" dirty="0" smtClean="0"/>
              <a:t> by software control</a:t>
            </a:r>
          </a:p>
          <a:p>
            <a:pPr>
              <a:defRPr/>
            </a:pPr>
            <a:r>
              <a:rPr lang="en-ZA" dirty="0" smtClean="0"/>
              <a:t>This change could be either a post-process / compile time or dynamically during runtime (doesn’t have to be both)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1306513" y="4879975"/>
            <a:ext cx="788987" cy="598488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2803525" y="4879975"/>
            <a:ext cx="788988" cy="598488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4286250" y="4879975"/>
            <a:ext cx="788988" cy="598488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7175" name="Straight Arrow Connector 7"/>
          <p:cNvCxnSpPr>
            <a:cxnSpLocks noChangeShapeType="1"/>
            <a:stCxn id="7172" idx="3"/>
            <a:endCxn id="7173" idx="1"/>
          </p:cNvCxnSpPr>
          <p:nvPr/>
        </p:nvCxnSpPr>
        <p:spPr bwMode="auto">
          <a:xfrm>
            <a:off x="2095500" y="5178425"/>
            <a:ext cx="708025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6" name="Straight Arrow Connector 8"/>
          <p:cNvCxnSpPr>
            <a:cxnSpLocks noChangeShapeType="1"/>
          </p:cNvCxnSpPr>
          <p:nvPr/>
        </p:nvCxnSpPr>
        <p:spPr bwMode="auto">
          <a:xfrm>
            <a:off x="3592513" y="5178425"/>
            <a:ext cx="709612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1827213" y="5068888"/>
            <a:ext cx="268287" cy="188912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803525" y="5068888"/>
            <a:ext cx="268288" cy="188912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324225" y="5068888"/>
            <a:ext cx="268288" cy="188912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4286250" y="5068888"/>
            <a:ext cx="268288" cy="188912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Rectangle 10"/>
          <p:cNvSpPr>
            <a:spLocks noChangeArrowheads="1"/>
          </p:cNvSpPr>
          <p:nvPr/>
        </p:nvSpPr>
        <p:spPr bwMode="auto">
          <a:xfrm>
            <a:off x="3051175" y="5278438"/>
            <a:ext cx="268288" cy="188912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182" name="Group 16"/>
          <p:cNvGrpSpPr>
            <a:grpSpLocks/>
          </p:cNvGrpSpPr>
          <p:nvPr/>
        </p:nvGrpSpPr>
        <p:grpSpPr bwMode="auto">
          <a:xfrm rot="-5400000">
            <a:off x="2829719" y="5990431"/>
            <a:ext cx="736600" cy="598488"/>
            <a:chOff x="2704011" y="4946197"/>
            <a:chExt cx="788988" cy="598488"/>
          </a:xfrm>
        </p:grpSpPr>
        <p:sp>
          <p:nvSpPr>
            <p:cNvPr id="7189" name="Rectangle 3"/>
            <p:cNvSpPr>
              <a:spLocks noChangeArrowheads="1"/>
            </p:cNvSpPr>
            <p:nvPr/>
          </p:nvSpPr>
          <p:spPr bwMode="auto">
            <a:xfrm>
              <a:off x="2704011" y="4946197"/>
              <a:ext cx="788988" cy="598488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Rectangle 9"/>
            <p:cNvSpPr>
              <a:spLocks noChangeArrowheads="1"/>
            </p:cNvSpPr>
            <p:nvPr/>
          </p:nvSpPr>
          <p:spPr bwMode="auto">
            <a:xfrm>
              <a:off x="3224711" y="5135110"/>
              <a:ext cx="268288" cy="188912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7183" name="Straight Arrow Connector 7"/>
          <p:cNvCxnSpPr>
            <a:cxnSpLocks noChangeShapeType="1"/>
            <a:endCxn id="7181" idx="2"/>
          </p:cNvCxnSpPr>
          <p:nvPr/>
        </p:nvCxnSpPr>
        <p:spPr bwMode="auto">
          <a:xfrm rot="5400000" flipH="1" flipV="1">
            <a:off x="2956719" y="5691981"/>
            <a:ext cx="454025" cy="476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4" name="Rectangle 17"/>
          <p:cNvSpPr>
            <a:spLocks noChangeArrowheads="1"/>
          </p:cNvSpPr>
          <p:nvPr/>
        </p:nvSpPr>
        <p:spPr bwMode="auto">
          <a:xfrm>
            <a:off x="358775" y="5635625"/>
            <a:ext cx="1301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ZA"/>
              <a:t>processing</a:t>
            </a:r>
          </a:p>
          <a:p>
            <a:r>
              <a:rPr lang="en-ZA"/>
              <a:t>elements</a:t>
            </a:r>
            <a:endParaRPr lang="en-GB"/>
          </a:p>
        </p:txBody>
      </p:sp>
      <p:cxnSp>
        <p:nvCxnSpPr>
          <p:cNvPr id="7185" name="Straight Arrow Connector 19"/>
          <p:cNvCxnSpPr>
            <a:cxnSpLocks noChangeShapeType="1"/>
          </p:cNvCxnSpPr>
          <p:nvPr/>
        </p:nvCxnSpPr>
        <p:spPr bwMode="auto">
          <a:xfrm rot="5400000" flipH="1" flipV="1">
            <a:off x="1104107" y="5349081"/>
            <a:ext cx="417512" cy="3270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6" name="Straight Arrow Connector 20"/>
          <p:cNvCxnSpPr>
            <a:cxnSpLocks noChangeShapeType="1"/>
          </p:cNvCxnSpPr>
          <p:nvPr/>
        </p:nvCxnSpPr>
        <p:spPr bwMode="auto">
          <a:xfrm rot="10800000">
            <a:off x="3278188" y="5668963"/>
            <a:ext cx="758825" cy="222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7" name="Rectangle 22"/>
          <p:cNvSpPr>
            <a:spLocks noChangeArrowheads="1"/>
          </p:cNvSpPr>
          <p:nvPr/>
        </p:nvSpPr>
        <p:spPr bwMode="auto">
          <a:xfrm>
            <a:off x="4056063" y="5673725"/>
            <a:ext cx="1120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ZA"/>
              <a:t>Datapath</a:t>
            </a:r>
            <a:endParaRPr lang="en-GB"/>
          </a:p>
        </p:txBody>
      </p:sp>
      <p:sp>
        <p:nvSpPr>
          <p:cNvPr id="7188" name="Rectangle 23"/>
          <p:cNvSpPr>
            <a:spLocks noChangeArrowheads="1"/>
          </p:cNvSpPr>
          <p:nvPr/>
        </p:nvSpPr>
        <p:spPr bwMode="auto">
          <a:xfrm>
            <a:off x="5608638" y="4645025"/>
            <a:ext cx="330358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ZA"/>
              <a:t>While the trivial case (a computer with one changeable datapath could be argued as being reconfigurable) it is usually assumed the computer system concerned has many changeable datapaths.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ZA" dirty="0" smtClean="0"/>
              <a:t>RC Architectures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3550" y="1447800"/>
            <a:ext cx="8161338" cy="4191000"/>
          </a:xfrm>
        </p:spPr>
        <p:txBody>
          <a:bodyPr/>
          <a:lstStyle/>
          <a:p>
            <a:pPr>
              <a:defRPr/>
            </a:pPr>
            <a:r>
              <a:rPr lang="en-ZA" dirty="0" smtClean="0"/>
              <a:t>Currently there are two basic forms:</a:t>
            </a:r>
          </a:p>
          <a:p>
            <a:pPr lvl="1">
              <a:defRPr/>
            </a:pPr>
            <a:r>
              <a:rPr lang="en-ZA" dirty="0" smtClean="0"/>
              <a:t>Microprocessor-based RC</a:t>
            </a:r>
          </a:p>
          <a:p>
            <a:pPr lvl="1">
              <a:defRPr/>
            </a:pPr>
            <a:r>
              <a:rPr lang="en-ZA" dirty="0" smtClean="0"/>
              <a:t>FPGA-based RC</a:t>
            </a:r>
          </a:p>
        </p:txBody>
      </p:sp>
      <p:sp>
        <p:nvSpPr>
          <p:cNvPr id="6" name="Rectangle 5"/>
          <p:cNvSpPr/>
          <p:nvPr/>
        </p:nvSpPr>
        <p:spPr>
          <a:xfrm>
            <a:off x="388938" y="3351213"/>
            <a:ext cx="8235950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>
              <a:tabLst>
                <a:tab pos="1160463" algn="l"/>
              </a:tabLst>
              <a:defRPr/>
            </a:pPr>
            <a:r>
              <a:rPr lang="en-ZA" sz="2400" dirty="0"/>
              <a:t>Microprocessor-based RC:</a:t>
            </a:r>
          </a:p>
          <a:p>
            <a:pPr marL="723900" lvl="2" indent="-368300">
              <a:buFont typeface="Arial" pitchFamily="34" charset="0"/>
              <a:buChar char="•"/>
              <a:tabLst>
                <a:tab pos="1160463" algn="l"/>
              </a:tabLst>
              <a:defRPr/>
            </a:pPr>
            <a:r>
              <a:rPr lang="en-ZA" sz="2400" dirty="0"/>
              <a:t> A few platform configurability features added to a microprocessor system (e.g., a multi-processor motherboard that can reroute the hardware links between processors)</a:t>
            </a:r>
          </a:p>
          <a:p>
            <a:pPr marL="723900" lvl="2" indent="-368300">
              <a:buFont typeface="Arial" pitchFamily="34" charset="0"/>
              <a:buChar char="•"/>
              <a:tabLst>
                <a:tab pos="1160463" algn="l"/>
              </a:tabLst>
              <a:defRPr/>
            </a:pPr>
            <a:r>
              <a:rPr lang="en-ZA" sz="2400" dirty="0"/>
              <a:t>Besides that we’ve already seen it all in the microprocessor parallelism in part of the course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9114" y="633441"/>
            <a:ext cx="7698306" cy="69221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ZA" dirty="0" smtClean="0"/>
              <a:t>RC Architectures</a:t>
            </a:r>
            <a:br>
              <a:rPr lang="en-ZA" dirty="0" smtClean="0"/>
            </a:br>
            <a:r>
              <a:rPr lang="en-ZA" dirty="0" smtClean="0"/>
              <a:t>– basic forms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8125" y="1735138"/>
            <a:ext cx="8553450" cy="4691062"/>
          </a:xfrm>
        </p:spPr>
        <p:txBody>
          <a:bodyPr/>
          <a:lstStyle/>
          <a:p>
            <a:pPr>
              <a:defRPr/>
            </a:pPr>
            <a:r>
              <a:rPr lang="en-ZA" dirty="0" smtClean="0"/>
              <a:t>Microprocessor based RC</a:t>
            </a:r>
          </a:p>
          <a:p>
            <a:pPr lvl="1">
              <a:defRPr/>
            </a:pPr>
            <a:r>
              <a:rPr lang="en-ZA" sz="2400" dirty="0" smtClean="0"/>
              <a:t>Multi-core processors </a:t>
            </a:r>
            <a:r>
              <a:rPr lang="en-ZA" sz="2500" dirty="0" smtClean="0">
                <a:solidFill>
                  <a:srgbClr val="FF6600"/>
                </a:solidFill>
              </a:rPr>
              <a:t>dynamically</a:t>
            </a:r>
            <a:r>
              <a:rPr lang="en-ZA" sz="2400" dirty="0" smtClean="0"/>
              <a:t/>
            </a:r>
            <a:br>
              <a:rPr lang="en-ZA" sz="2400" dirty="0" smtClean="0"/>
            </a:br>
            <a:r>
              <a:rPr lang="en-ZA" sz="2400" dirty="0" smtClean="0"/>
              <a:t>joined to create a larger/smaller</a:t>
            </a:r>
            <a:br>
              <a:rPr lang="en-ZA" sz="2400" dirty="0" smtClean="0"/>
            </a:br>
            <a:r>
              <a:rPr lang="en-ZA" sz="2400" dirty="0" smtClean="0"/>
              <a:t>parallel system when needed</a:t>
            </a:r>
          </a:p>
          <a:p>
            <a:pPr lvl="1">
              <a:defRPr/>
            </a:pPr>
            <a:r>
              <a:rPr lang="en-ZA" sz="2400" dirty="0" smtClean="0"/>
              <a:t>Assumed to be a single computer </a:t>
            </a:r>
            <a:br>
              <a:rPr lang="en-ZA" sz="2400" dirty="0" smtClean="0"/>
            </a:br>
            <a:r>
              <a:rPr lang="en-ZA" sz="2400" dirty="0" smtClean="0"/>
              <a:t>platform as apposed to a cluster of computers</a:t>
            </a:r>
          </a:p>
          <a:p>
            <a:pPr lvl="1">
              <a:defRPr/>
            </a:pPr>
            <a:r>
              <a:rPr lang="en-ZA" sz="2400" dirty="0" smtClean="0"/>
              <a:t>Needs to support software-controlled dynamic reconfiguration (see previous slide)</a:t>
            </a:r>
          </a:p>
          <a:p>
            <a:pPr lvl="1">
              <a:defRPr/>
            </a:pPr>
            <a:r>
              <a:rPr lang="en-ZA" sz="2500" dirty="0" smtClean="0"/>
              <a:t>Tends to become:</a:t>
            </a:r>
            <a:r>
              <a:rPr lang="en-ZA" sz="2500" dirty="0" smtClean="0">
                <a:solidFill>
                  <a:srgbClr val="FFFF00"/>
                </a:solidFill>
              </a:rPr>
              <a:t/>
            </a:r>
            <a:br>
              <a:rPr lang="en-ZA" sz="2500" dirty="0" smtClean="0">
                <a:solidFill>
                  <a:srgbClr val="FFFF00"/>
                </a:solidFill>
              </a:rPr>
            </a:br>
            <a:r>
              <a:rPr lang="en-ZA" sz="2500" dirty="0" smtClean="0">
                <a:solidFill>
                  <a:srgbClr val="FF6600"/>
                </a:solidFill>
              </a:rPr>
              <a:t>Hardware essentially changeable in big blocks</a:t>
            </a:r>
          </a:p>
          <a:p>
            <a:pPr lvl="2">
              <a:buFont typeface="Wingdings" pitchFamily="2" charset="2"/>
              <a:buNone/>
              <a:defRPr/>
            </a:pPr>
            <a:r>
              <a:rPr lang="en-ZA" sz="1800" dirty="0" smtClean="0"/>
              <a:t>(“macro-level reconfiguration” - whole processors at a time)</a:t>
            </a:r>
          </a:p>
        </p:txBody>
      </p:sp>
      <p:pic>
        <p:nvPicPr>
          <p:cNvPr id="9220" name="Picture 5" descr="computer_mons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309563"/>
            <a:ext cx="280035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ZA" dirty="0" smtClean="0"/>
              <a:t>RC Architectures</a:t>
            </a:r>
            <a:br>
              <a:rPr lang="en-ZA" dirty="0" smtClean="0"/>
            </a:br>
            <a:r>
              <a:rPr lang="en-ZA" dirty="0" smtClean="0"/>
              <a:t>– basic forms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7988" y="2179638"/>
            <a:ext cx="8516937" cy="4191000"/>
          </a:xfrm>
        </p:spPr>
        <p:txBody>
          <a:bodyPr/>
          <a:lstStyle/>
          <a:p>
            <a:pPr>
              <a:defRPr/>
            </a:pPr>
            <a:r>
              <a:rPr lang="en-ZA" dirty="0" smtClean="0"/>
              <a:t>FPGA based</a:t>
            </a:r>
          </a:p>
          <a:p>
            <a:pPr lvl="1">
              <a:defRPr/>
            </a:pPr>
            <a:r>
              <a:rPr lang="en-ZA" dirty="0" smtClean="0"/>
              <a:t>Generally much smaller level of</a:t>
            </a:r>
            <a:br>
              <a:rPr lang="en-ZA" dirty="0" smtClean="0"/>
            </a:br>
            <a:r>
              <a:rPr lang="en-ZA" dirty="0" smtClean="0"/>
              <a:t>interconnects (more at the “micro-level reconfiguration”)</a:t>
            </a:r>
          </a:p>
          <a:p>
            <a:pPr lvl="1">
              <a:defRPr/>
            </a:pPr>
            <a:r>
              <a:rPr lang="en-ZA" dirty="0" smtClean="0"/>
              <a:t>Processors that connect to FPGA(s)</a:t>
            </a:r>
          </a:p>
        </p:txBody>
      </p:sp>
      <p:pic>
        <p:nvPicPr>
          <p:cNvPr id="10244" name="Picture 5" descr="tracki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419100"/>
            <a:ext cx="228600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114" y="686361"/>
            <a:ext cx="7698306" cy="69221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General Architecture for using FPGA-based 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663700"/>
            <a:ext cx="8007350" cy="41910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ZA" dirty="0" smtClean="0"/>
              <a:t>Generally, these systems follow a processors + coprocessors arrangement</a:t>
            </a:r>
          </a:p>
          <a:p>
            <a:pPr lvl="1">
              <a:defRPr/>
            </a:pPr>
            <a:r>
              <a:rPr lang="en-ZA" dirty="0" smtClean="0"/>
              <a:t>CPU connectors to reprogrammable</a:t>
            </a:r>
            <a:br>
              <a:rPr lang="en-ZA" dirty="0" smtClean="0"/>
            </a:br>
            <a:r>
              <a:rPr lang="en-ZA" dirty="0" smtClean="0"/>
              <a:t>hardware (usually FPGAs)</a:t>
            </a:r>
          </a:p>
          <a:p>
            <a:pPr lvl="1">
              <a:defRPr/>
            </a:pPr>
            <a:r>
              <a:rPr lang="en-ZA" dirty="0" smtClean="0"/>
              <a:t>The CPU itself may be</a:t>
            </a:r>
            <a:br>
              <a:rPr lang="en-ZA" dirty="0" smtClean="0"/>
            </a:br>
            <a:r>
              <a:rPr lang="en-ZA" dirty="0" smtClean="0"/>
              <a:t>entirely in an FPGA</a:t>
            </a:r>
          </a:p>
          <a:p>
            <a:pPr>
              <a:defRPr/>
            </a:pPr>
            <a:r>
              <a:rPr lang="en-ZA" dirty="0" smtClean="0"/>
              <a:t>The lower-level</a:t>
            </a:r>
            <a:br>
              <a:rPr lang="en-ZA" dirty="0" smtClean="0"/>
            </a:br>
            <a:r>
              <a:rPr lang="en-ZA" dirty="0" smtClean="0"/>
              <a:t>architecture is more</a:t>
            </a:r>
            <a:br>
              <a:rPr lang="en-ZA" dirty="0" smtClean="0"/>
            </a:br>
            <a:r>
              <a:rPr lang="en-ZA" dirty="0" smtClean="0"/>
              <a:t>involved… </a:t>
            </a:r>
            <a:r>
              <a:rPr lang="en-ZA" sz="2400" dirty="0" smtClean="0"/>
              <a:t>topic of Seminar #7 (‘Interconnection Fabrics’) and further discussed in later lectures.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6203950" y="3317875"/>
            <a:ext cx="1071563" cy="728663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US"/>
              <a:t>CPU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5486400" y="4503738"/>
            <a:ext cx="1524000" cy="885825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US"/>
              <a:t>FPGA-based Accelerator card</a:t>
            </a:r>
          </a:p>
        </p:txBody>
      </p: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7161213" y="4689475"/>
            <a:ext cx="377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…</a:t>
            </a:r>
          </a:p>
        </p:txBody>
      </p:sp>
      <p:cxnSp>
        <p:nvCxnSpPr>
          <p:cNvPr id="11271" name="Straight Connector 9"/>
          <p:cNvCxnSpPr>
            <a:cxnSpLocks noChangeShapeType="1"/>
          </p:cNvCxnSpPr>
          <p:nvPr/>
        </p:nvCxnSpPr>
        <p:spPr bwMode="auto">
          <a:xfrm rot="10800000">
            <a:off x="6332538" y="4275138"/>
            <a:ext cx="2014537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2" name="Straight Connector 13"/>
          <p:cNvCxnSpPr>
            <a:cxnSpLocks noChangeShapeType="1"/>
            <a:endCxn id="11268" idx="2"/>
          </p:cNvCxnSpPr>
          <p:nvPr/>
        </p:nvCxnSpPr>
        <p:spPr bwMode="auto">
          <a:xfrm rot="16200000" flipV="1">
            <a:off x="6628606" y="4158457"/>
            <a:ext cx="230187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3" name="Straight Connector 15"/>
          <p:cNvCxnSpPr>
            <a:cxnSpLocks noChangeShapeType="1"/>
          </p:cNvCxnSpPr>
          <p:nvPr/>
        </p:nvCxnSpPr>
        <p:spPr bwMode="auto">
          <a:xfrm rot="16200000" flipV="1">
            <a:off x="8228806" y="4387057"/>
            <a:ext cx="230187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Straight Connector 17"/>
          <p:cNvCxnSpPr>
            <a:cxnSpLocks noChangeShapeType="1"/>
          </p:cNvCxnSpPr>
          <p:nvPr/>
        </p:nvCxnSpPr>
        <p:spPr bwMode="auto">
          <a:xfrm rot="16200000" flipV="1">
            <a:off x="6214269" y="4387057"/>
            <a:ext cx="230187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5" name="TextBox 18"/>
          <p:cNvSpPr txBox="1">
            <a:spLocks noChangeArrowheads="1"/>
          </p:cNvSpPr>
          <p:nvPr/>
        </p:nvSpPr>
        <p:spPr bwMode="auto">
          <a:xfrm>
            <a:off x="6767513" y="4203700"/>
            <a:ext cx="13509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/>
              <a:t>high-speed bus</a:t>
            </a:r>
          </a:p>
        </p:txBody>
      </p:sp>
      <p:sp>
        <p:nvSpPr>
          <p:cNvPr id="11276" name="Rectangle 20"/>
          <p:cNvSpPr>
            <a:spLocks noChangeArrowheads="1"/>
          </p:cNvSpPr>
          <p:nvPr/>
        </p:nvSpPr>
        <p:spPr bwMode="auto">
          <a:xfrm>
            <a:off x="7718425" y="3317875"/>
            <a:ext cx="1071563" cy="728663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US"/>
              <a:t>CPU</a:t>
            </a:r>
          </a:p>
        </p:txBody>
      </p:sp>
      <p:cxnSp>
        <p:nvCxnSpPr>
          <p:cNvPr id="11277" name="Straight Connector 21"/>
          <p:cNvCxnSpPr>
            <a:cxnSpLocks noChangeShapeType="1"/>
            <a:endCxn id="11276" idx="2"/>
          </p:cNvCxnSpPr>
          <p:nvPr/>
        </p:nvCxnSpPr>
        <p:spPr bwMode="auto">
          <a:xfrm rot="16200000" flipV="1">
            <a:off x="8143081" y="4158457"/>
            <a:ext cx="230187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8" name="TextBox 22"/>
          <p:cNvSpPr txBox="1">
            <a:spLocks noChangeArrowheads="1"/>
          </p:cNvSpPr>
          <p:nvPr/>
        </p:nvSpPr>
        <p:spPr bwMode="auto">
          <a:xfrm>
            <a:off x="7332663" y="3489325"/>
            <a:ext cx="377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…</a:t>
            </a:r>
          </a:p>
        </p:txBody>
      </p:sp>
      <p:sp>
        <p:nvSpPr>
          <p:cNvPr id="11279" name="Rectangle 4"/>
          <p:cNvSpPr>
            <a:spLocks noChangeArrowheads="1"/>
          </p:cNvSpPr>
          <p:nvPr/>
        </p:nvSpPr>
        <p:spPr bwMode="auto">
          <a:xfrm>
            <a:off x="7397750" y="4503738"/>
            <a:ext cx="1524000" cy="885825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US"/>
              <a:t>FPGA-based Accelerator card</a:t>
            </a: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 rot="-1929903">
            <a:off x="5165725" y="3316288"/>
            <a:ext cx="19827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Multi-processor or multi-core processor computer</a:t>
            </a:r>
            <a:endParaRPr lang="en-GB" sz="1400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 rot="2083660">
            <a:off x="7499350" y="5648325"/>
            <a:ext cx="1430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Plug-in cards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235123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FPGA Interns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1965325"/>
            <a:ext cx="7772400" cy="15001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EEE4084F</a:t>
            </a:r>
            <a:endParaRPr lang="en-US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811463" y="3621073"/>
            <a:ext cx="2149475" cy="2798762"/>
            <a:chOff x="1433145" y="3859093"/>
            <a:chExt cx="2149622" cy="2798501"/>
          </a:xfrm>
        </p:grpSpPr>
        <p:pic>
          <p:nvPicPr>
            <p:cNvPr id="12293" name="Picture 5" descr="spartan-6fpga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19298">
              <a:off x="1547089" y="5043291"/>
              <a:ext cx="1612906" cy="1614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4" name="Picture 6" descr="cap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30557">
              <a:off x="1433145" y="3859093"/>
              <a:ext cx="2149622" cy="1914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ZA" dirty="0" smtClean="0"/>
              <a:t>Lecture Overview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ZA" dirty="0" smtClean="0"/>
              <a:t>Reminders &amp; YODA milestone dates</a:t>
            </a:r>
          </a:p>
          <a:p>
            <a:pPr eaLnBrk="1" hangingPunct="1">
              <a:defRPr/>
            </a:pPr>
            <a:r>
              <a:rPr lang="en-ZA" dirty="0" smtClean="0"/>
              <a:t>Marking process</a:t>
            </a:r>
          </a:p>
          <a:p>
            <a:pPr eaLnBrk="1" hangingPunct="1">
              <a:defRPr/>
            </a:pPr>
            <a:r>
              <a:rPr lang="en-ZA" dirty="0" smtClean="0"/>
              <a:t>RC Architecture overview &amp; main types</a:t>
            </a:r>
          </a:p>
          <a:p>
            <a:pPr eaLnBrk="1" hangingPunct="1">
              <a:defRPr/>
            </a:pPr>
            <a:r>
              <a:rPr lang="en-ZA" dirty="0" smtClean="0"/>
              <a:t>Recap of </a:t>
            </a:r>
            <a:r>
              <a:rPr lang="en-ZA" dirty="0" err="1" smtClean="0"/>
              <a:t>FPGAs</a:t>
            </a:r>
            <a:endParaRPr lang="en-ZA" dirty="0" smtClean="0"/>
          </a:p>
        </p:txBody>
      </p:sp>
      <p:pic>
        <p:nvPicPr>
          <p:cNvPr id="5123" name="Picture 3" descr="mosaic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3538538"/>
            <a:ext cx="4471988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88" y="224903"/>
            <a:ext cx="8385175" cy="994282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FPGA internal structure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quarter" idx="13"/>
          </p:nvPr>
        </p:nvGraphicFramePr>
        <p:xfrm>
          <a:off x="742950" y="1306513"/>
          <a:ext cx="7183438" cy="359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Visio" r:id="rId4" imgW="4168978" imgH="2084489" progId="Visio.Drawing.6">
                  <p:embed/>
                </p:oleObj>
              </mc:Choice>
              <mc:Fallback>
                <p:oleObj name="Visio" r:id="rId4" imgW="4168978" imgH="2084489" progId="Visio.Drawing.6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1306513"/>
                        <a:ext cx="7183438" cy="359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0"/>
          <p:cNvSpPr txBox="1">
            <a:spLocks noChangeArrowheads="1"/>
          </p:cNvSpPr>
          <p:nvPr/>
        </p:nvSpPr>
        <p:spPr bwMode="auto">
          <a:xfrm>
            <a:off x="1184275" y="4935538"/>
            <a:ext cx="2717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/>
              <a:t>Image adapted from Maxfield (2004)</a:t>
            </a:r>
          </a:p>
        </p:txBody>
      </p:sp>
      <p:grpSp>
        <p:nvGrpSpPr>
          <p:cNvPr id="1029" name="Group 69"/>
          <p:cNvGrpSpPr>
            <a:grpSpLocks/>
          </p:cNvGrpSpPr>
          <p:nvPr/>
        </p:nvGrpSpPr>
        <p:grpSpPr bwMode="auto">
          <a:xfrm>
            <a:off x="1214438" y="1765300"/>
            <a:ext cx="4551362" cy="2662238"/>
            <a:chOff x="1526177" y="2121853"/>
            <a:chExt cx="4343400" cy="2541587"/>
          </a:xfrm>
        </p:grpSpPr>
        <p:grpSp>
          <p:nvGrpSpPr>
            <p:cNvPr id="1035" name="Group 21"/>
            <p:cNvGrpSpPr>
              <a:grpSpLocks/>
            </p:cNvGrpSpPr>
            <p:nvPr/>
          </p:nvGrpSpPr>
          <p:grpSpPr bwMode="auto">
            <a:xfrm>
              <a:off x="5259977" y="2134553"/>
              <a:ext cx="609600" cy="685800"/>
              <a:chOff x="5638800" y="1600200"/>
              <a:chExt cx="609600" cy="685800"/>
            </a:xfrm>
          </p:grpSpPr>
          <p:sp>
            <p:nvSpPr>
              <p:cNvPr id="1086" name="Rectangle 12"/>
              <p:cNvSpPr>
                <a:spLocks noChangeArrowheads="1"/>
              </p:cNvSpPr>
              <p:nvPr/>
            </p:nvSpPr>
            <p:spPr bwMode="auto">
              <a:xfrm>
                <a:off x="5638800" y="16002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Rectangle 13"/>
              <p:cNvSpPr>
                <a:spLocks noChangeArrowheads="1"/>
              </p:cNvSpPr>
              <p:nvPr/>
            </p:nvSpPr>
            <p:spPr bwMode="auto">
              <a:xfrm>
                <a:off x="5638800" y="16764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Rectangle 14"/>
              <p:cNvSpPr>
                <a:spLocks noChangeArrowheads="1"/>
              </p:cNvSpPr>
              <p:nvPr/>
            </p:nvSpPr>
            <p:spPr bwMode="auto">
              <a:xfrm>
                <a:off x="5638800" y="17526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Rectangle 15"/>
              <p:cNvSpPr>
                <a:spLocks noChangeArrowheads="1"/>
              </p:cNvSpPr>
              <p:nvPr/>
            </p:nvSpPr>
            <p:spPr bwMode="auto">
              <a:xfrm>
                <a:off x="5638800" y="18288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Rectangle 16"/>
              <p:cNvSpPr>
                <a:spLocks noChangeArrowheads="1"/>
              </p:cNvSpPr>
              <p:nvPr/>
            </p:nvSpPr>
            <p:spPr bwMode="auto">
              <a:xfrm>
                <a:off x="5638800" y="19050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Rectangle 17"/>
              <p:cNvSpPr>
                <a:spLocks noChangeArrowheads="1"/>
              </p:cNvSpPr>
              <p:nvPr/>
            </p:nvSpPr>
            <p:spPr bwMode="auto">
              <a:xfrm>
                <a:off x="5638800" y="19812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" name="Rectangle 18"/>
              <p:cNvSpPr>
                <a:spLocks noChangeArrowheads="1"/>
              </p:cNvSpPr>
              <p:nvPr/>
            </p:nvSpPr>
            <p:spPr bwMode="auto">
              <a:xfrm>
                <a:off x="5638800" y="20574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Rectangle 19"/>
              <p:cNvSpPr>
                <a:spLocks noChangeArrowheads="1"/>
              </p:cNvSpPr>
              <p:nvPr/>
            </p:nvSpPr>
            <p:spPr bwMode="auto">
              <a:xfrm>
                <a:off x="5638800" y="21336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Rectangle 20"/>
              <p:cNvSpPr>
                <a:spLocks noChangeArrowheads="1"/>
              </p:cNvSpPr>
              <p:nvPr/>
            </p:nvSpPr>
            <p:spPr bwMode="auto">
              <a:xfrm>
                <a:off x="5638800" y="22098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6" name="Group 22"/>
            <p:cNvGrpSpPr>
              <a:grpSpLocks/>
            </p:cNvGrpSpPr>
            <p:nvPr/>
          </p:nvGrpSpPr>
          <p:grpSpPr bwMode="auto">
            <a:xfrm>
              <a:off x="5259977" y="3977640"/>
              <a:ext cx="609600" cy="685800"/>
              <a:chOff x="5638800" y="1600200"/>
              <a:chExt cx="609600" cy="685800"/>
            </a:xfrm>
          </p:grpSpPr>
          <p:sp>
            <p:nvSpPr>
              <p:cNvPr id="1077" name="Rectangle 23"/>
              <p:cNvSpPr>
                <a:spLocks noChangeArrowheads="1"/>
              </p:cNvSpPr>
              <p:nvPr/>
            </p:nvSpPr>
            <p:spPr bwMode="auto">
              <a:xfrm>
                <a:off x="5638800" y="16002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Rectangle 24"/>
              <p:cNvSpPr>
                <a:spLocks noChangeArrowheads="1"/>
              </p:cNvSpPr>
              <p:nvPr/>
            </p:nvSpPr>
            <p:spPr bwMode="auto">
              <a:xfrm>
                <a:off x="5638800" y="16764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Rectangle 25"/>
              <p:cNvSpPr>
                <a:spLocks noChangeArrowheads="1"/>
              </p:cNvSpPr>
              <p:nvPr/>
            </p:nvSpPr>
            <p:spPr bwMode="auto">
              <a:xfrm>
                <a:off x="5638800" y="17526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Rectangle 26"/>
              <p:cNvSpPr>
                <a:spLocks noChangeArrowheads="1"/>
              </p:cNvSpPr>
              <p:nvPr/>
            </p:nvSpPr>
            <p:spPr bwMode="auto">
              <a:xfrm>
                <a:off x="5638800" y="18288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Rectangle 27"/>
              <p:cNvSpPr>
                <a:spLocks noChangeArrowheads="1"/>
              </p:cNvSpPr>
              <p:nvPr/>
            </p:nvSpPr>
            <p:spPr bwMode="auto">
              <a:xfrm>
                <a:off x="5638800" y="19050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Rectangle 28"/>
              <p:cNvSpPr>
                <a:spLocks noChangeArrowheads="1"/>
              </p:cNvSpPr>
              <p:nvPr/>
            </p:nvSpPr>
            <p:spPr bwMode="auto">
              <a:xfrm>
                <a:off x="5638800" y="19812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Rectangle 29"/>
              <p:cNvSpPr>
                <a:spLocks noChangeArrowheads="1"/>
              </p:cNvSpPr>
              <p:nvPr/>
            </p:nvSpPr>
            <p:spPr bwMode="auto">
              <a:xfrm>
                <a:off x="5638800" y="20574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Rectangle 30"/>
              <p:cNvSpPr>
                <a:spLocks noChangeArrowheads="1"/>
              </p:cNvSpPr>
              <p:nvPr/>
            </p:nvSpPr>
            <p:spPr bwMode="auto">
              <a:xfrm>
                <a:off x="5638800" y="21336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" name="Rectangle 31"/>
              <p:cNvSpPr>
                <a:spLocks noChangeArrowheads="1"/>
              </p:cNvSpPr>
              <p:nvPr/>
            </p:nvSpPr>
            <p:spPr bwMode="auto">
              <a:xfrm>
                <a:off x="5638800" y="22098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3431177" y="3977640"/>
              <a:ext cx="609600" cy="685800"/>
              <a:chOff x="5638800" y="1600200"/>
              <a:chExt cx="609600" cy="685800"/>
            </a:xfrm>
          </p:grpSpPr>
          <p:sp>
            <p:nvSpPr>
              <p:cNvPr id="1068" name="Rectangle 33"/>
              <p:cNvSpPr>
                <a:spLocks noChangeArrowheads="1"/>
              </p:cNvSpPr>
              <p:nvPr/>
            </p:nvSpPr>
            <p:spPr bwMode="auto">
              <a:xfrm>
                <a:off x="5638800" y="16002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Rectangle 34"/>
              <p:cNvSpPr>
                <a:spLocks noChangeArrowheads="1"/>
              </p:cNvSpPr>
              <p:nvPr/>
            </p:nvSpPr>
            <p:spPr bwMode="auto">
              <a:xfrm>
                <a:off x="5638800" y="16764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" name="Rectangle 35"/>
              <p:cNvSpPr>
                <a:spLocks noChangeArrowheads="1"/>
              </p:cNvSpPr>
              <p:nvPr/>
            </p:nvSpPr>
            <p:spPr bwMode="auto">
              <a:xfrm>
                <a:off x="5638800" y="17526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" name="Rectangle 36"/>
              <p:cNvSpPr>
                <a:spLocks noChangeArrowheads="1"/>
              </p:cNvSpPr>
              <p:nvPr/>
            </p:nvSpPr>
            <p:spPr bwMode="auto">
              <a:xfrm>
                <a:off x="5638800" y="18288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Rectangle 37"/>
              <p:cNvSpPr>
                <a:spLocks noChangeArrowheads="1"/>
              </p:cNvSpPr>
              <p:nvPr/>
            </p:nvSpPr>
            <p:spPr bwMode="auto">
              <a:xfrm>
                <a:off x="5638800" y="19050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Rectangle 38"/>
              <p:cNvSpPr>
                <a:spLocks noChangeArrowheads="1"/>
              </p:cNvSpPr>
              <p:nvPr/>
            </p:nvSpPr>
            <p:spPr bwMode="auto">
              <a:xfrm>
                <a:off x="5638800" y="19812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Rectangle 39"/>
              <p:cNvSpPr>
                <a:spLocks noChangeArrowheads="1"/>
              </p:cNvSpPr>
              <p:nvPr/>
            </p:nvSpPr>
            <p:spPr bwMode="auto">
              <a:xfrm>
                <a:off x="5638800" y="20574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Rectangle 40"/>
              <p:cNvSpPr>
                <a:spLocks noChangeArrowheads="1"/>
              </p:cNvSpPr>
              <p:nvPr/>
            </p:nvSpPr>
            <p:spPr bwMode="auto">
              <a:xfrm>
                <a:off x="5638800" y="21336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Rectangle 41"/>
              <p:cNvSpPr>
                <a:spLocks noChangeArrowheads="1"/>
              </p:cNvSpPr>
              <p:nvPr/>
            </p:nvSpPr>
            <p:spPr bwMode="auto">
              <a:xfrm>
                <a:off x="5638800" y="22098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8" name="Group 42"/>
            <p:cNvGrpSpPr>
              <a:grpSpLocks/>
            </p:cNvGrpSpPr>
            <p:nvPr/>
          </p:nvGrpSpPr>
          <p:grpSpPr bwMode="auto">
            <a:xfrm>
              <a:off x="3369265" y="2121853"/>
              <a:ext cx="609600" cy="685800"/>
              <a:chOff x="5638800" y="1600200"/>
              <a:chExt cx="609600" cy="685800"/>
            </a:xfrm>
          </p:grpSpPr>
          <p:sp>
            <p:nvSpPr>
              <p:cNvPr id="1059" name="Rectangle 43"/>
              <p:cNvSpPr>
                <a:spLocks noChangeArrowheads="1"/>
              </p:cNvSpPr>
              <p:nvPr/>
            </p:nvSpPr>
            <p:spPr bwMode="auto">
              <a:xfrm>
                <a:off x="5638800" y="16002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/>
            </p:nvSpPr>
            <p:spPr bwMode="auto">
              <a:xfrm>
                <a:off x="5638800" y="16764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/>
            </p:nvSpPr>
            <p:spPr bwMode="auto">
              <a:xfrm>
                <a:off x="5638800" y="17526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/>
            </p:nvSpPr>
            <p:spPr bwMode="auto">
              <a:xfrm>
                <a:off x="5638800" y="18288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/>
            </p:nvSpPr>
            <p:spPr bwMode="auto">
              <a:xfrm>
                <a:off x="5638800" y="19050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/>
            </p:nvSpPr>
            <p:spPr bwMode="auto">
              <a:xfrm>
                <a:off x="5638800" y="19812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/>
            </p:nvSpPr>
            <p:spPr bwMode="auto">
              <a:xfrm>
                <a:off x="5638800" y="20574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/>
            </p:nvSpPr>
            <p:spPr bwMode="auto">
              <a:xfrm>
                <a:off x="5638800" y="21336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/>
            </p:nvSpPr>
            <p:spPr bwMode="auto">
              <a:xfrm>
                <a:off x="5638800" y="22098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9" name="Group 52"/>
            <p:cNvGrpSpPr>
              <a:grpSpLocks/>
            </p:cNvGrpSpPr>
            <p:nvPr/>
          </p:nvGrpSpPr>
          <p:grpSpPr bwMode="auto">
            <a:xfrm>
              <a:off x="1526177" y="2148840"/>
              <a:ext cx="609600" cy="685800"/>
              <a:chOff x="5638800" y="1600200"/>
              <a:chExt cx="609600" cy="685800"/>
            </a:xfrm>
          </p:grpSpPr>
          <p:sp>
            <p:nvSpPr>
              <p:cNvPr id="1050" name="Rectangle 53"/>
              <p:cNvSpPr>
                <a:spLocks noChangeArrowheads="1"/>
              </p:cNvSpPr>
              <p:nvPr/>
            </p:nvSpPr>
            <p:spPr bwMode="auto">
              <a:xfrm>
                <a:off x="5638800" y="16002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Rectangle 54"/>
              <p:cNvSpPr>
                <a:spLocks noChangeArrowheads="1"/>
              </p:cNvSpPr>
              <p:nvPr/>
            </p:nvSpPr>
            <p:spPr bwMode="auto">
              <a:xfrm>
                <a:off x="5638800" y="16764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Rectangle 55"/>
              <p:cNvSpPr>
                <a:spLocks noChangeArrowheads="1"/>
              </p:cNvSpPr>
              <p:nvPr/>
            </p:nvSpPr>
            <p:spPr bwMode="auto">
              <a:xfrm>
                <a:off x="5638800" y="17526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Rectangle 56"/>
              <p:cNvSpPr>
                <a:spLocks noChangeArrowheads="1"/>
              </p:cNvSpPr>
              <p:nvPr/>
            </p:nvSpPr>
            <p:spPr bwMode="auto">
              <a:xfrm>
                <a:off x="5638800" y="18288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Rectangle 57"/>
              <p:cNvSpPr>
                <a:spLocks noChangeArrowheads="1"/>
              </p:cNvSpPr>
              <p:nvPr/>
            </p:nvSpPr>
            <p:spPr bwMode="auto">
              <a:xfrm>
                <a:off x="5638800" y="19050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Rectangle 58"/>
              <p:cNvSpPr>
                <a:spLocks noChangeArrowheads="1"/>
              </p:cNvSpPr>
              <p:nvPr/>
            </p:nvSpPr>
            <p:spPr bwMode="auto">
              <a:xfrm>
                <a:off x="5638800" y="19812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" name="Rectangle 59"/>
              <p:cNvSpPr>
                <a:spLocks noChangeArrowheads="1"/>
              </p:cNvSpPr>
              <p:nvPr/>
            </p:nvSpPr>
            <p:spPr bwMode="auto">
              <a:xfrm>
                <a:off x="5638800" y="20574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Rectangle 60"/>
              <p:cNvSpPr>
                <a:spLocks noChangeArrowheads="1"/>
              </p:cNvSpPr>
              <p:nvPr/>
            </p:nvSpPr>
            <p:spPr bwMode="auto">
              <a:xfrm>
                <a:off x="5638800" y="21336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Rectangle 61"/>
              <p:cNvSpPr>
                <a:spLocks noChangeArrowheads="1"/>
              </p:cNvSpPr>
              <p:nvPr/>
            </p:nvSpPr>
            <p:spPr bwMode="auto">
              <a:xfrm>
                <a:off x="5638800" y="22098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0" name="Group 62"/>
            <p:cNvGrpSpPr>
              <a:grpSpLocks/>
            </p:cNvGrpSpPr>
            <p:nvPr/>
          </p:nvGrpSpPr>
          <p:grpSpPr bwMode="auto">
            <a:xfrm>
              <a:off x="1526177" y="3977640"/>
              <a:ext cx="609600" cy="685800"/>
              <a:chOff x="5638800" y="1600200"/>
              <a:chExt cx="609600" cy="685800"/>
            </a:xfrm>
          </p:grpSpPr>
          <p:sp>
            <p:nvSpPr>
              <p:cNvPr id="1041" name="Rectangle 63"/>
              <p:cNvSpPr>
                <a:spLocks noChangeArrowheads="1"/>
              </p:cNvSpPr>
              <p:nvPr/>
            </p:nvSpPr>
            <p:spPr bwMode="auto">
              <a:xfrm>
                <a:off x="5638800" y="16002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Rectangle 64"/>
              <p:cNvSpPr>
                <a:spLocks noChangeArrowheads="1"/>
              </p:cNvSpPr>
              <p:nvPr/>
            </p:nvSpPr>
            <p:spPr bwMode="auto">
              <a:xfrm>
                <a:off x="5638800" y="16764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Rectangle 65"/>
              <p:cNvSpPr>
                <a:spLocks noChangeArrowheads="1"/>
              </p:cNvSpPr>
              <p:nvPr/>
            </p:nvSpPr>
            <p:spPr bwMode="auto">
              <a:xfrm>
                <a:off x="5638800" y="17526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Rectangle 66"/>
              <p:cNvSpPr>
                <a:spLocks noChangeArrowheads="1"/>
              </p:cNvSpPr>
              <p:nvPr/>
            </p:nvSpPr>
            <p:spPr bwMode="auto">
              <a:xfrm>
                <a:off x="5638800" y="18288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Rectangle 67"/>
              <p:cNvSpPr>
                <a:spLocks noChangeArrowheads="1"/>
              </p:cNvSpPr>
              <p:nvPr/>
            </p:nvSpPr>
            <p:spPr bwMode="auto">
              <a:xfrm>
                <a:off x="5638800" y="19050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Rectangle 68"/>
              <p:cNvSpPr>
                <a:spLocks noChangeArrowheads="1"/>
              </p:cNvSpPr>
              <p:nvPr/>
            </p:nvSpPr>
            <p:spPr bwMode="auto">
              <a:xfrm>
                <a:off x="5638800" y="19812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Rectangle 69"/>
              <p:cNvSpPr>
                <a:spLocks noChangeArrowheads="1"/>
              </p:cNvSpPr>
              <p:nvPr/>
            </p:nvSpPr>
            <p:spPr bwMode="auto">
              <a:xfrm>
                <a:off x="5638800" y="20574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Rectangle 70"/>
              <p:cNvSpPr>
                <a:spLocks noChangeArrowheads="1"/>
              </p:cNvSpPr>
              <p:nvPr/>
            </p:nvSpPr>
            <p:spPr bwMode="auto">
              <a:xfrm>
                <a:off x="5638800" y="21336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Rectangle 71"/>
              <p:cNvSpPr>
                <a:spLocks noChangeArrowheads="1"/>
              </p:cNvSpPr>
              <p:nvPr/>
            </p:nvSpPr>
            <p:spPr bwMode="auto">
              <a:xfrm>
                <a:off x="5638800" y="2209800"/>
                <a:ext cx="609600" cy="76200"/>
              </a:xfrm>
              <a:prstGeom prst="rect">
                <a:avLst/>
              </a:prstGeom>
              <a:noFill/>
              <a:ln w="25400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1037" name="Straight Arrow Connector 73"/>
          <p:cNvCxnSpPr>
            <a:cxnSpLocks noChangeShapeType="1"/>
          </p:cNvCxnSpPr>
          <p:nvPr/>
        </p:nvCxnSpPr>
        <p:spPr bwMode="auto">
          <a:xfrm rot="10800000">
            <a:off x="5564188" y="4137025"/>
            <a:ext cx="758825" cy="277813"/>
          </a:xfrm>
          <a:prstGeom prst="straightConnector1">
            <a:avLst/>
          </a:prstGeom>
          <a:noFill/>
          <a:ln w="25400" algn="ctr">
            <a:solidFill>
              <a:schemeClr val="accent4">
                <a:lumMod val="10000"/>
              </a:schemeClr>
            </a:solidFill>
            <a:round/>
            <a:headEnd/>
            <a:tailEnd type="arrow" w="med" len="med"/>
          </a:ln>
        </p:spPr>
      </p:cxnSp>
      <p:sp>
        <p:nvSpPr>
          <p:cNvPr id="1031" name="TextBox 74"/>
          <p:cNvSpPr txBox="1">
            <a:spLocks noChangeArrowheads="1"/>
          </p:cNvSpPr>
          <p:nvPr/>
        </p:nvSpPr>
        <p:spPr bwMode="auto">
          <a:xfrm>
            <a:off x="6291263" y="4268788"/>
            <a:ext cx="2286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>
                <a:solidFill>
                  <a:srgbClr val="1C1C1C"/>
                </a:solidFill>
              </a:rPr>
              <a:t>Programmable logic element (PLE)</a:t>
            </a:r>
            <a:br>
              <a:rPr lang="en-US">
                <a:solidFill>
                  <a:srgbClr val="1C1C1C"/>
                </a:solidFill>
              </a:rPr>
            </a:br>
            <a:r>
              <a:rPr lang="en-US">
                <a:solidFill>
                  <a:srgbClr val="1C1C1C"/>
                </a:solidFill>
              </a:rPr>
              <a:t>(or FPLE*)</a:t>
            </a:r>
          </a:p>
        </p:txBody>
      </p:sp>
      <p:sp>
        <p:nvSpPr>
          <p:cNvPr id="1032" name="Rectangle 70"/>
          <p:cNvSpPr>
            <a:spLocks noChangeArrowheads="1"/>
          </p:cNvSpPr>
          <p:nvPr/>
        </p:nvSpPr>
        <p:spPr bwMode="auto">
          <a:xfrm>
            <a:off x="5145775" y="6421889"/>
            <a:ext cx="37529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1C1C1C"/>
                </a:solidFill>
              </a:rPr>
              <a:t>* FPLE = Field Programmable Logic Element</a:t>
            </a:r>
            <a:endParaRPr lang="en-US" sz="1400"/>
          </a:p>
        </p:txBody>
      </p:sp>
      <p:sp>
        <p:nvSpPr>
          <p:cNvPr id="1033" name="Rectangle 71"/>
          <p:cNvSpPr>
            <a:spLocks noChangeArrowheads="1"/>
          </p:cNvSpPr>
          <p:nvPr/>
        </p:nvSpPr>
        <p:spPr bwMode="auto">
          <a:xfrm>
            <a:off x="541338" y="5308600"/>
            <a:ext cx="6369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u="sng"/>
              <a:t>Note:</a:t>
            </a:r>
            <a:r>
              <a:rPr lang="en-US" sz="1600"/>
              <a:t> one programmable logic block (PLB) may contain a complex  arrangement of programmable logic elements (PLE).</a:t>
            </a:r>
          </a:p>
        </p:txBody>
      </p:sp>
      <p:sp>
        <p:nvSpPr>
          <p:cNvPr id="1034" name="Rectangle 72"/>
          <p:cNvSpPr>
            <a:spLocks noChangeArrowheads="1"/>
          </p:cNvSpPr>
          <p:nvPr/>
        </p:nvSpPr>
        <p:spPr bwMode="auto">
          <a:xfrm>
            <a:off x="541338" y="5935663"/>
            <a:ext cx="8223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/>
              <a:t>The size of a FPGA or programmable logic device (PLD) is measured in the number of LEs (i.e., Logic Elements) that it has.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46" y="172973"/>
            <a:ext cx="8863012" cy="105459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Logic Elements</a:t>
            </a:r>
            <a:br>
              <a:rPr lang="en-US" dirty="0" smtClean="0"/>
            </a:br>
            <a:r>
              <a:rPr lang="en-US" sz="2800" dirty="0" smtClean="0"/>
              <a:t>– Remember  your logic primitives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336" y="1339283"/>
            <a:ext cx="8845550" cy="52625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ZA" dirty="0" smtClean="0"/>
              <a:t>You already know all your logic primitives…</a:t>
            </a:r>
          </a:p>
          <a:p>
            <a:pPr lvl="1">
              <a:defRPr/>
            </a:pPr>
            <a:r>
              <a:rPr lang="en-ZA" dirty="0" smtClean="0"/>
              <a:t>The primitive logic gates</a:t>
            </a:r>
          </a:p>
          <a:p>
            <a:pPr lvl="2">
              <a:defRPr/>
            </a:pPr>
            <a:r>
              <a:rPr lang="en-ZA" dirty="0" smtClean="0"/>
              <a:t>AND, OR, NOR, NOT, NOR, NAND, XOR</a:t>
            </a:r>
          </a:p>
          <a:p>
            <a:pPr lvl="2">
              <a:defRPr/>
            </a:pPr>
            <a:r>
              <a:rPr lang="en-ZA" dirty="0" smtClean="0"/>
              <a:t>AND3, OR4, etc (for multiple inputs).</a:t>
            </a:r>
          </a:p>
          <a:p>
            <a:pPr lvl="1">
              <a:defRPr/>
            </a:pPr>
            <a:r>
              <a:rPr lang="en-ZA" dirty="0" smtClean="0"/>
              <a:t>Pins / sources / terminators</a:t>
            </a:r>
          </a:p>
          <a:p>
            <a:pPr lvl="2">
              <a:defRPr/>
            </a:pPr>
            <a:r>
              <a:rPr lang="en-ZA" dirty="0" smtClean="0"/>
              <a:t>Ground, VCC</a:t>
            </a:r>
          </a:p>
          <a:p>
            <a:pPr lvl="2">
              <a:defRPr/>
            </a:pPr>
            <a:r>
              <a:rPr lang="en-ZA" dirty="0" smtClean="0"/>
              <a:t>Input, output</a:t>
            </a:r>
          </a:p>
          <a:p>
            <a:pPr lvl="1">
              <a:defRPr/>
            </a:pPr>
            <a:r>
              <a:rPr lang="en-ZA" dirty="0" smtClean="0"/>
              <a:t>Storage elements</a:t>
            </a:r>
          </a:p>
          <a:p>
            <a:pPr lvl="2">
              <a:defRPr/>
            </a:pPr>
            <a:r>
              <a:rPr lang="en-ZA" dirty="0" smtClean="0"/>
              <a:t>JK Flip Flops</a:t>
            </a:r>
          </a:p>
          <a:p>
            <a:pPr lvl="2">
              <a:defRPr/>
            </a:pPr>
            <a:r>
              <a:rPr lang="en-ZA" dirty="0" smtClean="0"/>
              <a:t>Latches</a:t>
            </a:r>
          </a:p>
          <a:p>
            <a:pPr lvl="1">
              <a:defRPr/>
            </a:pPr>
            <a:r>
              <a:rPr lang="en-ZA" dirty="0" smtClean="0"/>
              <a:t>Others items: delay, </a:t>
            </a:r>
            <a:r>
              <a:rPr lang="en-ZA" dirty="0" err="1" smtClean="0"/>
              <a:t>mux</a:t>
            </a:r>
            <a:endParaRPr lang="en-ZA" dirty="0" smtClean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7366453" y="2734585"/>
            <a:ext cx="1411288" cy="574675"/>
            <a:chOff x="5707626" y="4630994"/>
            <a:chExt cx="1410932" cy="575187"/>
          </a:xfrm>
          <a:solidFill>
            <a:schemeClr val="tx1"/>
          </a:solidFill>
        </p:grpSpPr>
        <p:cxnSp>
          <p:nvCxnSpPr>
            <p:cNvPr id="18445" name="Straight Connector 5"/>
            <p:cNvCxnSpPr>
              <a:cxnSpLocks noChangeShapeType="1"/>
            </p:cNvCxnSpPr>
            <p:nvPr/>
          </p:nvCxnSpPr>
          <p:spPr bwMode="auto">
            <a:xfrm>
              <a:off x="5707626" y="4734232"/>
              <a:ext cx="398206" cy="1588"/>
            </a:xfrm>
            <a:prstGeom prst="line">
              <a:avLst/>
            </a:prstGeom>
            <a:grp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446" name="Straight Connector 6"/>
            <p:cNvCxnSpPr>
              <a:cxnSpLocks noChangeShapeType="1"/>
            </p:cNvCxnSpPr>
            <p:nvPr/>
          </p:nvCxnSpPr>
          <p:spPr bwMode="auto">
            <a:xfrm>
              <a:off x="5727294" y="5048860"/>
              <a:ext cx="398206" cy="1588"/>
            </a:xfrm>
            <a:prstGeom prst="line">
              <a:avLst/>
            </a:prstGeom>
            <a:grp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447" name="Straight Connector 7"/>
            <p:cNvCxnSpPr>
              <a:cxnSpLocks noChangeShapeType="1"/>
            </p:cNvCxnSpPr>
            <p:nvPr/>
          </p:nvCxnSpPr>
          <p:spPr bwMode="auto">
            <a:xfrm>
              <a:off x="6720352" y="4906292"/>
              <a:ext cx="398206" cy="1588"/>
            </a:xfrm>
            <a:prstGeom prst="line">
              <a:avLst/>
            </a:prstGeom>
            <a:grp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8444" name="Flowchart: Delay 3"/>
            <p:cNvSpPr>
              <a:spLocks noChangeArrowheads="1"/>
            </p:cNvSpPr>
            <p:nvPr/>
          </p:nvSpPr>
          <p:spPr bwMode="auto">
            <a:xfrm>
              <a:off x="6105833" y="4630994"/>
              <a:ext cx="619432" cy="575187"/>
            </a:xfrm>
            <a:prstGeom prst="flowChartDelay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317" name="Rectangle 9"/>
          <p:cNvSpPr>
            <a:spLocks noChangeArrowheads="1"/>
          </p:cNvSpPr>
          <p:nvPr/>
        </p:nvSpPr>
        <p:spPr bwMode="auto">
          <a:xfrm>
            <a:off x="7839528" y="3367998"/>
            <a:ext cx="53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ZA" b="1"/>
              <a:t>OR</a:t>
            </a:r>
            <a:endParaRPr lang="en-US" b="1"/>
          </a:p>
        </p:txBody>
      </p:sp>
      <p:sp>
        <p:nvSpPr>
          <p:cNvPr id="9222" name="Pentagon 10"/>
          <p:cNvSpPr>
            <a:spLocks noChangeArrowheads="1"/>
          </p:cNvSpPr>
          <p:nvPr/>
        </p:nvSpPr>
        <p:spPr bwMode="auto">
          <a:xfrm>
            <a:off x="6726237" y="4189413"/>
            <a:ext cx="1165225" cy="323850"/>
          </a:xfrm>
          <a:prstGeom prst="homePlate">
            <a:avLst>
              <a:gd name="adj" fmla="val 50106"/>
            </a:avLst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9223" name="Straight Connector 12"/>
          <p:cNvCxnSpPr>
            <a:cxnSpLocks noChangeShapeType="1"/>
            <a:stCxn id="9222" idx="3"/>
          </p:cNvCxnSpPr>
          <p:nvPr/>
        </p:nvCxnSpPr>
        <p:spPr bwMode="auto">
          <a:xfrm flipV="1">
            <a:off x="7891462" y="4337051"/>
            <a:ext cx="369888" cy="142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3320" name="Rectangle 15"/>
          <p:cNvSpPr>
            <a:spLocks noChangeArrowheads="1"/>
          </p:cNvSpPr>
          <p:nvPr/>
        </p:nvSpPr>
        <p:spPr bwMode="auto">
          <a:xfrm>
            <a:off x="5576887" y="4173538"/>
            <a:ext cx="1171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ZA" b="1"/>
              <a:t>Input Pin</a:t>
            </a:r>
            <a:endParaRPr lang="en-US" b="1"/>
          </a:p>
        </p:txBody>
      </p:sp>
      <p:sp>
        <p:nvSpPr>
          <p:cNvPr id="9225" name="Pentagon 19"/>
          <p:cNvSpPr>
            <a:spLocks noChangeArrowheads="1"/>
          </p:cNvSpPr>
          <p:nvPr/>
        </p:nvSpPr>
        <p:spPr bwMode="auto">
          <a:xfrm rot="10800000">
            <a:off x="5576887" y="4827588"/>
            <a:ext cx="1165225" cy="325438"/>
          </a:xfrm>
          <a:prstGeom prst="homePlate">
            <a:avLst>
              <a:gd name="adj" fmla="val 49862"/>
            </a:avLst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9226" name="Straight Connector 20"/>
          <p:cNvCxnSpPr>
            <a:cxnSpLocks noChangeShapeType="1"/>
            <a:stCxn id="13323" idx="1"/>
            <a:endCxn id="9225" idx="1"/>
          </p:cNvCxnSpPr>
          <p:nvPr/>
        </p:nvCxnSpPr>
        <p:spPr bwMode="auto">
          <a:xfrm rot="10800000" flipV="1">
            <a:off x="6742112" y="4983163"/>
            <a:ext cx="490538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3323" name="Rectangle 21"/>
          <p:cNvSpPr>
            <a:spLocks noChangeArrowheads="1"/>
          </p:cNvSpPr>
          <p:nvPr/>
        </p:nvSpPr>
        <p:spPr bwMode="auto">
          <a:xfrm>
            <a:off x="7232650" y="4797426"/>
            <a:ext cx="1365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ZA" b="1"/>
              <a:t>Output Pin</a:t>
            </a:r>
            <a:endParaRPr lang="en-US" b="1"/>
          </a:p>
        </p:txBody>
      </p:sp>
      <p:sp>
        <p:nvSpPr>
          <p:cNvPr id="13324" name="Rectangle 15"/>
          <p:cNvSpPr>
            <a:spLocks noChangeArrowheads="1"/>
          </p:cNvSpPr>
          <p:nvPr/>
        </p:nvSpPr>
        <p:spPr bwMode="auto">
          <a:xfrm>
            <a:off x="5564187" y="5218113"/>
            <a:ext cx="25781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ZA" sz="1200" b="1"/>
              <a:t>Altera Quartus II representations</a:t>
            </a:r>
            <a:endParaRPr lang="en-US" sz="1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ZA" dirty="0" smtClean="0"/>
              <a:t>Look Up Tables (</a:t>
            </a:r>
            <a:r>
              <a:rPr lang="en-ZA" dirty="0" err="1" smtClean="0"/>
              <a:t>LUTs</a:t>
            </a:r>
            <a:r>
              <a:rPr lang="en-ZA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ZA" dirty="0" smtClean="0"/>
              <a:t>A simple but powerful approach to FPGA design is to use </a:t>
            </a:r>
            <a:r>
              <a:rPr lang="en-ZA" i="1" dirty="0" smtClean="0"/>
              <a:t>lookup tables</a:t>
            </a:r>
            <a:r>
              <a:rPr lang="en-ZA" dirty="0" smtClean="0"/>
              <a:t> for the </a:t>
            </a:r>
            <a:r>
              <a:rPr lang="en-ZA" dirty="0" err="1" smtClean="0"/>
              <a:t>PLBs</a:t>
            </a:r>
            <a:r>
              <a:rPr lang="en-ZA" dirty="0" smtClean="0"/>
              <a:t>. These are usually implemented as a combination of a multiplexer and memory (even just using NOR gates)</a:t>
            </a:r>
          </a:p>
          <a:p>
            <a:pPr>
              <a:defRPr/>
            </a:pPr>
            <a:r>
              <a:rPr lang="en-ZA" dirty="0" smtClean="0"/>
              <a:t>Essentially, this approach is building complex circuits using truth tables (where each LUT enumerates a truth table)</a:t>
            </a:r>
            <a:endParaRPr lang="en-US" dirty="0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1044575" y="1376363"/>
            <a:ext cx="4467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ZA"/>
              <a:t>The usual strategy for implementing PLBs</a:t>
            </a:r>
            <a:endParaRPr lang="en-US"/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3813175" y="5988050"/>
            <a:ext cx="2173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ZA"/>
              <a:t>examples follows…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ChangeArrowheads="1"/>
          </p:cNvSpPr>
          <p:nvPr/>
        </p:nvSpPr>
        <p:spPr bwMode="auto">
          <a:xfrm>
            <a:off x="1238250" y="1701800"/>
            <a:ext cx="6780213" cy="48402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8825" y="244475"/>
            <a:ext cx="8385175" cy="1431925"/>
          </a:xfrm>
        </p:spPr>
        <p:txBody>
          <a:bodyPr/>
          <a:lstStyle/>
          <a:p>
            <a:pPr>
              <a:defRPr/>
            </a:pPr>
            <a:r>
              <a:rPr lang="en-ZA" dirty="0" smtClean="0"/>
              <a:t>Simple 3-LUT implementation for a PLB</a:t>
            </a:r>
            <a:endParaRPr lang="en-US" dirty="0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795588" y="2246313"/>
            <a:ext cx="717550" cy="366712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ZA">
                <a:solidFill>
                  <a:srgbClr val="1C1C1C"/>
                </a:solidFill>
              </a:rPr>
              <a:t>0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2795588" y="2598738"/>
            <a:ext cx="717550" cy="366712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ZA" dirty="0">
                <a:solidFill>
                  <a:srgbClr val="1C1C1C"/>
                </a:solidFill>
              </a:rPr>
              <a:t>1</a:t>
            </a: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2795588" y="2965450"/>
            <a:ext cx="717550" cy="36512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ZA">
                <a:solidFill>
                  <a:srgbClr val="1C1C1C"/>
                </a:solidFill>
              </a:rPr>
              <a:t>1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2795588" y="3317875"/>
            <a:ext cx="717550" cy="36512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ZA">
                <a:solidFill>
                  <a:srgbClr val="1C1C1C"/>
                </a:solidFill>
              </a:rPr>
              <a:t>0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2795588" y="3683000"/>
            <a:ext cx="717550" cy="366713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ZA">
                <a:solidFill>
                  <a:srgbClr val="1C1C1C"/>
                </a:solidFill>
              </a:rPr>
              <a:t>1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15369" name="Rectangle 8"/>
          <p:cNvSpPr>
            <a:spLocks noChangeArrowheads="1"/>
          </p:cNvSpPr>
          <p:nvPr/>
        </p:nvSpPr>
        <p:spPr bwMode="auto">
          <a:xfrm>
            <a:off x="2795588" y="4037013"/>
            <a:ext cx="717550" cy="36512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ZA">
                <a:solidFill>
                  <a:srgbClr val="1C1C1C"/>
                </a:solidFill>
              </a:rPr>
              <a:t>0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2795588" y="4402138"/>
            <a:ext cx="717550" cy="36512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ZA">
                <a:solidFill>
                  <a:srgbClr val="1C1C1C"/>
                </a:solidFill>
              </a:rPr>
              <a:t>0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15371" name="Rectangle 10"/>
          <p:cNvSpPr>
            <a:spLocks noChangeArrowheads="1"/>
          </p:cNvSpPr>
          <p:nvPr/>
        </p:nvSpPr>
        <p:spPr bwMode="auto">
          <a:xfrm>
            <a:off x="2795588" y="4754563"/>
            <a:ext cx="717550" cy="366712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ZA">
                <a:solidFill>
                  <a:srgbClr val="1C1C1C"/>
                </a:solidFill>
              </a:rPr>
              <a:t>1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15372" name="Flowchart: Manual Operation 11"/>
          <p:cNvSpPr>
            <a:spLocks noChangeArrowheads="1"/>
          </p:cNvSpPr>
          <p:nvPr/>
        </p:nvSpPr>
        <p:spPr bwMode="auto">
          <a:xfrm rot="-5400000">
            <a:off x="2729707" y="3448844"/>
            <a:ext cx="3409950" cy="509587"/>
          </a:xfrm>
          <a:prstGeom prst="flowChartManualOperation">
            <a:avLst/>
          </a:prstGeom>
          <a:solidFill>
            <a:schemeClr val="bg1"/>
          </a:solidFill>
          <a:ln w="19050" algn="ctr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5373" name="Straight Connector 12"/>
          <p:cNvCxnSpPr>
            <a:cxnSpLocks noChangeShapeType="1"/>
          </p:cNvCxnSpPr>
          <p:nvPr/>
        </p:nvCxnSpPr>
        <p:spPr bwMode="auto">
          <a:xfrm rot="10800000">
            <a:off x="3527425" y="2430463"/>
            <a:ext cx="652463" cy="0"/>
          </a:xfrm>
          <a:prstGeom prst="line">
            <a:avLst/>
          </a:prstGeom>
          <a:noFill/>
          <a:ln w="9525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4" name="Straight Connector 13"/>
          <p:cNvCxnSpPr>
            <a:cxnSpLocks noChangeShapeType="1"/>
          </p:cNvCxnSpPr>
          <p:nvPr/>
        </p:nvCxnSpPr>
        <p:spPr bwMode="auto">
          <a:xfrm rot="10800000">
            <a:off x="3527425" y="2782888"/>
            <a:ext cx="652463" cy="0"/>
          </a:xfrm>
          <a:prstGeom prst="line">
            <a:avLst/>
          </a:prstGeom>
          <a:noFill/>
          <a:ln w="9525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5" name="Straight Connector 14"/>
          <p:cNvCxnSpPr>
            <a:cxnSpLocks noChangeShapeType="1"/>
          </p:cNvCxnSpPr>
          <p:nvPr/>
        </p:nvCxnSpPr>
        <p:spPr bwMode="auto">
          <a:xfrm rot="10800000">
            <a:off x="3527425" y="3148013"/>
            <a:ext cx="652463" cy="0"/>
          </a:xfrm>
          <a:prstGeom prst="line">
            <a:avLst/>
          </a:prstGeom>
          <a:noFill/>
          <a:ln w="9525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6" name="Straight Connector 15"/>
          <p:cNvCxnSpPr>
            <a:cxnSpLocks noChangeShapeType="1"/>
          </p:cNvCxnSpPr>
          <p:nvPr/>
        </p:nvCxnSpPr>
        <p:spPr bwMode="auto">
          <a:xfrm rot="10800000">
            <a:off x="3527425" y="3500438"/>
            <a:ext cx="652463" cy="0"/>
          </a:xfrm>
          <a:prstGeom prst="line">
            <a:avLst/>
          </a:prstGeom>
          <a:noFill/>
          <a:ln w="9525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7" name="Straight Connector 16"/>
          <p:cNvCxnSpPr>
            <a:cxnSpLocks noChangeShapeType="1"/>
          </p:cNvCxnSpPr>
          <p:nvPr/>
        </p:nvCxnSpPr>
        <p:spPr bwMode="auto">
          <a:xfrm rot="10800000">
            <a:off x="3527425" y="3840163"/>
            <a:ext cx="652463" cy="0"/>
          </a:xfrm>
          <a:prstGeom prst="line">
            <a:avLst/>
          </a:prstGeom>
          <a:noFill/>
          <a:ln w="9525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8" name="Straight Connector 17"/>
          <p:cNvCxnSpPr>
            <a:cxnSpLocks noChangeShapeType="1"/>
          </p:cNvCxnSpPr>
          <p:nvPr/>
        </p:nvCxnSpPr>
        <p:spPr bwMode="auto">
          <a:xfrm rot="10800000">
            <a:off x="3527425" y="4192588"/>
            <a:ext cx="652463" cy="0"/>
          </a:xfrm>
          <a:prstGeom prst="line">
            <a:avLst/>
          </a:prstGeom>
          <a:noFill/>
          <a:ln w="9525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9" name="Straight Connector 18"/>
          <p:cNvCxnSpPr>
            <a:cxnSpLocks noChangeShapeType="1"/>
          </p:cNvCxnSpPr>
          <p:nvPr/>
        </p:nvCxnSpPr>
        <p:spPr bwMode="auto">
          <a:xfrm rot="10800000">
            <a:off x="3527425" y="4559300"/>
            <a:ext cx="652463" cy="0"/>
          </a:xfrm>
          <a:prstGeom prst="line">
            <a:avLst/>
          </a:prstGeom>
          <a:noFill/>
          <a:ln w="9525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0" name="Straight Connector 19"/>
          <p:cNvCxnSpPr>
            <a:cxnSpLocks noChangeShapeType="1"/>
          </p:cNvCxnSpPr>
          <p:nvPr/>
        </p:nvCxnSpPr>
        <p:spPr bwMode="auto">
          <a:xfrm rot="10800000">
            <a:off x="3527425" y="4911725"/>
            <a:ext cx="652463" cy="0"/>
          </a:xfrm>
          <a:prstGeom prst="line">
            <a:avLst/>
          </a:prstGeom>
          <a:noFill/>
          <a:ln w="9525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1" name="Straight Connector 20"/>
          <p:cNvCxnSpPr>
            <a:cxnSpLocks noChangeShapeType="1"/>
          </p:cNvCxnSpPr>
          <p:nvPr/>
        </p:nvCxnSpPr>
        <p:spPr bwMode="auto">
          <a:xfrm rot="10800000">
            <a:off x="4689475" y="3617913"/>
            <a:ext cx="652463" cy="0"/>
          </a:xfrm>
          <a:prstGeom prst="line">
            <a:avLst/>
          </a:prstGeom>
          <a:noFill/>
          <a:ln w="9525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2" name="Rectangle 21"/>
          <p:cNvSpPr>
            <a:spLocks noChangeArrowheads="1"/>
          </p:cNvSpPr>
          <p:nvPr/>
        </p:nvSpPr>
        <p:spPr bwMode="auto">
          <a:xfrm>
            <a:off x="1584325" y="5151438"/>
            <a:ext cx="2135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ZA">
                <a:solidFill>
                  <a:srgbClr val="1C1C1C"/>
                </a:solidFill>
              </a:rPr>
              <a:t>8-bit static memory</a:t>
            </a:r>
            <a:endParaRPr lang="en-US">
              <a:solidFill>
                <a:srgbClr val="1C1C1C"/>
              </a:solidFill>
            </a:endParaRPr>
          </a:p>
        </p:txBody>
      </p:sp>
      <p:cxnSp>
        <p:nvCxnSpPr>
          <p:cNvPr id="15383" name="Straight Connector 22"/>
          <p:cNvCxnSpPr>
            <a:cxnSpLocks noChangeShapeType="1"/>
          </p:cNvCxnSpPr>
          <p:nvPr/>
        </p:nvCxnSpPr>
        <p:spPr bwMode="auto">
          <a:xfrm rot="5400000" flipH="1" flipV="1">
            <a:off x="4082256" y="5426869"/>
            <a:ext cx="744538" cy="0"/>
          </a:xfrm>
          <a:prstGeom prst="line">
            <a:avLst/>
          </a:prstGeom>
          <a:noFill/>
          <a:ln w="9525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4" name="Straight Connector 24"/>
          <p:cNvCxnSpPr>
            <a:cxnSpLocks noChangeShapeType="1"/>
          </p:cNvCxnSpPr>
          <p:nvPr/>
        </p:nvCxnSpPr>
        <p:spPr bwMode="auto">
          <a:xfrm rot="10800000" flipV="1">
            <a:off x="4337050" y="5291138"/>
            <a:ext cx="274638" cy="220662"/>
          </a:xfrm>
          <a:prstGeom prst="line">
            <a:avLst/>
          </a:prstGeom>
          <a:noFill/>
          <a:ln w="9525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5" name="Rectangle 27"/>
          <p:cNvSpPr>
            <a:spLocks noChangeArrowheads="1"/>
          </p:cNvSpPr>
          <p:nvPr/>
        </p:nvSpPr>
        <p:spPr bwMode="auto">
          <a:xfrm>
            <a:off x="4664075" y="5151438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ZA">
                <a:solidFill>
                  <a:srgbClr val="1C1C1C"/>
                </a:solidFill>
              </a:rPr>
              <a:t>3</a:t>
            </a:r>
            <a:endParaRPr lang="en-US">
              <a:solidFill>
                <a:srgbClr val="1C1C1C"/>
              </a:solidFill>
            </a:endParaRPr>
          </a:p>
        </p:txBody>
      </p:sp>
      <p:cxnSp>
        <p:nvCxnSpPr>
          <p:cNvPr id="15386" name="Straight Arrow Connector 29"/>
          <p:cNvCxnSpPr>
            <a:cxnSpLocks noChangeShapeType="1"/>
          </p:cNvCxnSpPr>
          <p:nvPr/>
        </p:nvCxnSpPr>
        <p:spPr bwMode="auto">
          <a:xfrm rot="5400000" flipH="1" flipV="1">
            <a:off x="4337844" y="5917407"/>
            <a:ext cx="241300" cy="4762"/>
          </a:xfrm>
          <a:prstGeom prst="straightConnector1">
            <a:avLst/>
          </a:prstGeom>
          <a:noFill/>
          <a:ln w="9525" algn="ctr">
            <a:solidFill>
              <a:srgbClr val="1C1C1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7" name="Rectangle 31"/>
          <p:cNvSpPr>
            <a:spLocks noChangeArrowheads="1"/>
          </p:cNvSpPr>
          <p:nvPr/>
        </p:nvSpPr>
        <p:spPr bwMode="auto">
          <a:xfrm>
            <a:off x="3649663" y="5986463"/>
            <a:ext cx="1633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ZA">
                <a:solidFill>
                  <a:srgbClr val="1C1C1C"/>
                </a:solidFill>
              </a:rPr>
              <a:t>3-bit input bus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15388" name="Rectangle 32"/>
          <p:cNvSpPr>
            <a:spLocks noChangeArrowheads="1"/>
          </p:cNvSpPr>
          <p:nvPr/>
        </p:nvSpPr>
        <p:spPr bwMode="auto">
          <a:xfrm>
            <a:off x="5456238" y="3440113"/>
            <a:ext cx="1338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ZA">
                <a:solidFill>
                  <a:srgbClr val="1C1C1C"/>
                </a:solidFill>
              </a:rPr>
              <a:t>1-bit output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15389" name="Rectangle 33"/>
          <p:cNvSpPr>
            <a:spLocks noChangeArrowheads="1"/>
          </p:cNvSpPr>
          <p:nvPr/>
        </p:nvSpPr>
        <p:spPr bwMode="auto">
          <a:xfrm>
            <a:off x="1906588" y="2260600"/>
            <a:ext cx="719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ZA">
                <a:solidFill>
                  <a:srgbClr val="1C1C1C"/>
                </a:solidFill>
              </a:rPr>
              <a:t>000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15390" name="Rectangle 34"/>
          <p:cNvSpPr>
            <a:spLocks noChangeArrowheads="1"/>
          </p:cNvSpPr>
          <p:nvPr/>
        </p:nvSpPr>
        <p:spPr bwMode="auto">
          <a:xfrm>
            <a:off x="1906588" y="2586038"/>
            <a:ext cx="719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ZA">
                <a:solidFill>
                  <a:srgbClr val="1C1C1C"/>
                </a:solidFill>
              </a:rPr>
              <a:t>001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15391" name="Rectangle 35"/>
          <p:cNvSpPr>
            <a:spLocks noChangeArrowheads="1"/>
          </p:cNvSpPr>
          <p:nvPr/>
        </p:nvSpPr>
        <p:spPr bwMode="auto">
          <a:xfrm>
            <a:off x="1906588" y="2952750"/>
            <a:ext cx="719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ZA">
                <a:solidFill>
                  <a:srgbClr val="1C1C1C"/>
                </a:solidFill>
              </a:rPr>
              <a:t>010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15392" name="Rectangle 36"/>
          <p:cNvSpPr>
            <a:spLocks noChangeArrowheads="1"/>
          </p:cNvSpPr>
          <p:nvPr/>
        </p:nvSpPr>
        <p:spPr bwMode="auto">
          <a:xfrm>
            <a:off x="1906588" y="3330575"/>
            <a:ext cx="719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ZA">
                <a:solidFill>
                  <a:srgbClr val="1C1C1C"/>
                </a:solidFill>
              </a:rPr>
              <a:t>011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15393" name="Rectangle 37"/>
          <p:cNvSpPr>
            <a:spLocks noChangeArrowheads="1"/>
          </p:cNvSpPr>
          <p:nvPr/>
        </p:nvSpPr>
        <p:spPr bwMode="auto">
          <a:xfrm>
            <a:off x="1906588" y="3697288"/>
            <a:ext cx="719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ZA">
                <a:solidFill>
                  <a:srgbClr val="1C1C1C"/>
                </a:solidFill>
              </a:rPr>
              <a:t>100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15394" name="Rectangle 38"/>
          <p:cNvSpPr>
            <a:spLocks noChangeArrowheads="1"/>
          </p:cNvSpPr>
          <p:nvPr/>
        </p:nvSpPr>
        <p:spPr bwMode="auto">
          <a:xfrm>
            <a:off x="1906588" y="4049713"/>
            <a:ext cx="719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ZA">
                <a:solidFill>
                  <a:srgbClr val="1C1C1C"/>
                </a:solidFill>
              </a:rPr>
              <a:t>101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15395" name="Rectangle 39"/>
          <p:cNvSpPr>
            <a:spLocks noChangeArrowheads="1"/>
          </p:cNvSpPr>
          <p:nvPr/>
        </p:nvSpPr>
        <p:spPr bwMode="auto">
          <a:xfrm>
            <a:off x="1906588" y="4402138"/>
            <a:ext cx="719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ZA">
                <a:solidFill>
                  <a:srgbClr val="1C1C1C"/>
                </a:solidFill>
              </a:rPr>
              <a:t>110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15396" name="Rectangle 40"/>
          <p:cNvSpPr>
            <a:spLocks noChangeArrowheads="1"/>
          </p:cNvSpPr>
          <p:nvPr/>
        </p:nvSpPr>
        <p:spPr bwMode="auto">
          <a:xfrm>
            <a:off x="1906588" y="4729163"/>
            <a:ext cx="719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ZA">
                <a:solidFill>
                  <a:srgbClr val="1C1C1C"/>
                </a:solidFill>
              </a:rPr>
              <a:t>111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9252" name="TextBox 41"/>
          <p:cNvSpPr txBox="1">
            <a:spLocks noChangeArrowheads="1"/>
          </p:cNvSpPr>
          <p:nvPr/>
        </p:nvSpPr>
        <p:spPr bwMode="auto">
          <a:xfrm>
            <a:off x="4976814" y="4037013"/>
            <a:ext cx="2817358" cy="10160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ZA" sz="2000" dirty="0">
                <a:solidFill>
                  <a:schemeClr val="accent4">
                    <a:lumMod val="25000"/>
                  </a:schemeClr>
                </a:solidFill>
              </a:rPr>
              <a:t>Any guesses as to what logic circuit this LUT implements?</a:t>
            </a:r>
            <a:endParaRPr lang="en-US" sz="20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15398" name="Rectangle 42"/>
          <p:cNvSpPr>
            <a:spLocks noChangeArrowheads="1"/>
          </p:cNvSpPr>
          <p:nvPr/>
        </p:nvSpPr>
        <p:spPr bwMode="auto">
          <a:xfrm>
            <a:off x="1555750" y="1843088"/>
            <a:ext cx="1416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ZA">
                <a:solidFill>
                  <a:srgbClr val="1C1C1C"/>
                </a:solidFill>
              </a:rPr>
              <a:t>input values</a:t>
            </a:r>
            <a:endParaRPr lang="en-US">
              <a:solidFill>
                <a:srgbClr val="1C1C1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5"/>
          <p:cNvSpPr>
            <a:spLocks noChangeArrowheads="1"/>
          </p:cNvSpPr>
          <p:nvPr/>
        </p:nvSpPr>
        <p:spPr bwMode="auto">
          <a:xfrm>
            <a:off x="6007100" y="3011488"/>
            <a:ext cx="1436688" cy="32908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6387" name="Rectangle 45"/>
          <p:cNvSpPr>
            <a:spLocks noChangeArrowheads="1"/>
          </p:cNvSpPr>
          <p:nvPr/>
        </p:nvSpPr>
        <p:spPr bwMode="auto">
          <a:xfrm>
            <a:off x="769938" y="2533650"/>
            <a:ext cx="4492625" cy="1584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8825" y="244475"/>
            <a:ext cx="8385175" cy="1431925"/>
          </a:xfrm>
        </p:spPr>
        <p:txBody>
          <a:bodyPr/>
          <a:lstStyle/>
          <a:p>
            <a:pPr>
              <a:defRPr/>
            </a:pPr>
            <a:r>
              <a:rPr lang="en-ZA" dirty="0" smtClean="0"/>
              <a:t>Simple 3-LUT implementation for a PLB</a:t>
            </a:r>
            <a:endParaRPr lang="en-US" dirty="0"/>
          </a:p>
        </p:txBody>
      </p:sp>
      <p:sp>
        <p:nvSpPr>
          <p:cNvPr id="16389" name="Rectangle 42"/>
          <p:cNvSpPr>
            <a:spLocks noChangeArrowheads="1"/>
          </p:cNvSpPr>
          <p:nvPr/>
        </p:nvSpPr>
        <p:spPr bwMode="auto">
          <a:xfrm>
            <a:off x="731838" y="3028950"/>
            <a:ext cx="1223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ZA">
                <a:solidFill>
                  <a:srgbClr val="1C1C1C"/>
                </a:solidFill>
              </a:rPr>
              <a:t>input lines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16390" name="TextBox 43"/>
          <p:cNvSpPr txBox="1">
            <a:spLocks noChangeArrowheads="1"/>
          </p:cNvSpPr>
          <p:nvPr/>
        </p:nvSpPr>
        <p:spPr bwMode="auto">
          <a:xfrm>
            <a:off x="5475288" y="2166938"/>
            <a:ext cx="3330575" cy="708025"/>
          </a:xfrm>
          <a:prstGeom prst="rect">
            <a:avLst/>
          </a:prstGeom>
          <a:solidFill>
            <a:srgbClr val="FFFF66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ZA" sz="2000" i="1" dirty="0"/>
              <a:t>It’s an XOR of the 3 input lines!!!</a:t>
            </a:r>
            <a:endParaRPr lang="en-US" sz="2000" i="1" dirty="0"/>
          </a:p>
        </p:txBody>
      </p:sp>
      <p:pic>
        <p:nvPicPr>
          <p:cNvPr id="16391" name="Picture 44" descr="xo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2759075"/>
            <a:ext cx="8001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392" name="Straight Connector 48"/>
          <p:cNvCxnSpPr>
            <a:cxnSpLocks noChangeShapeType="1"/>
          </p:cNvCxnSpPr>
          <p:nvPr/>
        </p:nvCxnSpPr>
        <p:spPr bwMode="auto">
          <a:xfrm rot="10800000">
            <a:off x="1971675" y="2873375"/>
            <a:ext cx="369888" cy="0"/>
          </a:xfrm>
          <a:prstGeom prst="line">
            <a:avLst/>
          </a:prstGeom>
          <a:noFill/>
          <a:ln w="9525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3" name="Straight Connector 54"/>
          <p:cNvCxnSpPr>
            <a:cxnSpLocks noChangeShapeType="1"/>
          </p:cNvCxnSpPr>
          <p:nvPr/>
        </p:nvCxnSpPr>
        <p:spPr bwMode="auto">
          <a:xfrm rot="10800000">
            <a:off x="1971675" y="3071813"/>
            <a:ext cx="369888" cy="0"/>
          </a:xfrm>
          <a:prstGeom prst="line">
            <a:avLst/>
          </a:prstGeom>
          <a:noFill/>
          <a:ln w="9525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4" name="Straight Connector 55"/>
          <p:cNvCxnSpPr>
            <a:cxnSpLocks noChangeShapeType="1"/>
          </p:cNvCxnSpPr>
          <p:nvPr/>
        </p:nvCxnSpPr>
        <p:spPr bwMode="auto">
          <a:xfrm rot="10800000">
            <a:off x="1971675" y="3675063"/>
            <a:ext cx="1320800" cy="0"/>
          </a:xfrm>
          <a:prstGeom prst="line">
            <a:avLst/>
          </a:prstGeom>
          <a:noFill/>
          <a:ln w="9525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5" name="Straight Arrow Connector 58"/>
          <p:cNvCxnSpPr>
            <a:cxnSpLocks noChangeShapeType="1"/>
          </p:cNvCxnSpPr>
          <p:nvPr/>
        </p:nvCxnSpPr>
        <p:spPr bwMode="auto">
          <a:xfrm>
            <a:off x="2078038" y="2873375"/>
            <a:ext cx="136525" cy="1588"/>
          </a:xfrm>
          <a:prstGeom prst="straightConnector1">
            <a:avLst/>
          </a:prstGeom>
          <a:noFill/>
          <a:ln w="9525" algn="ctr">
            <a:solidFill>
              <a:srgbClr val="1C1C1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6" name="Straight Arrow Connector 59"/>
          <p:cNvCxnSpPr>
            <a:cxnSpLocks noChangeShapeType="1"/>
          </p:cNvCxnSpPr>
          <p:nvPr/>
        </p:nvCxnSpPr>
        <p:spPr bwMode="auto">
          <a:xfrm>
            <a:off x="2078038" y="3071813"/>
            <a:ext cx="136525" cy="1587"/>
          </a:xfrm>
          <a:prstGeom prst="straightConnector1">
            <a:avLst/>
          </a:prstGeom>
          <a:noFill/>
          <a:ln w="9525" algn="ctr">
            <a:solidFill>
              <a:srgbClr val="1C1C1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7" name="Straight Arrow Connector 60"/>
          <p:cNvCxnSpPr>
            <a:cxnSpLocks noChangeShapeType="1"/>
          </p:cNvCxnSpPr>
          <p:nvPr/>
        </p:nvCxnSpPr>
        <p:spPr bwMode="auto">
          <a:xfrm>
            <a:off x="2078038" y="3675063"/>
            <a:ext cx="136525" cy="1587"/>
          </a:xfrm>
          <a:prstGeom prst="straightConnector1">
            <a:avLst/>
          </a:prstGeom>
          <a:noFill/>
          <a:ln w="9525" algn="ctr">
            <a:solidFill>
              <a:srgbClr val="1C1C1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8" name="Straight Connector 61"/>
          <p:cNvCxnSpPr>
            <a:cxnSpLocks noChangeShapeType="1"/>
          </p:cNvCxnSpPr>
          <p:nvPr/>
        </p:nvCxnSpPr>
        <p:spPr bwMode="auto">
          <a:xfrm rot="5400000" flipH="1" flipV="1">
            <a:off x="2870200" y="3228975"/>
            <a:ext cx="508000" cy="0"/>
          </a:xfrm>
          <a:prstGeom prst="line">
            <a:avLst/>
          </a:prstGeom>
          <a:noFill/>
          <a:ln w="9525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9" name="Straight Connector 67"/>
          <p:cNvCxnSpPr>
            <a:cxnSpLocks noChangeShapeType="1"/>
          </p:cNvCxnSpPr>
          <p:nvPr/>
        </p:nvCxnSpPr>
        <p:spPr bwMode="auto">
          <a:xfrm rot="10800000">
            <a:off x="3119438" y="3482975"/>
            <a:ext cx="339725" cy="0"/>
          </a:xfrm>
          <a:prstGeom prst="line">
            <a:avLst/>
          </a:prstGeom>
          <a:noFill/>
          <a:ln w="9525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400" name="Picture 46" descr="xo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3367088"/>
            <a:ext cx="800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1" name="Rectangle 70"/>
          <p:cNvSpPr>
            <a:spLocks noChangeArrowheads="1"/>
          </p:cNvSpPr>
          <p:nvPr/>
        </p:nvSpPr>
        <p:spPr bwMode="auto">
          <a:xfrm>
            <a:off x="4040188" y="3375025"/>
            <a:ext cx="825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ZA">
                <a:solidFill>
                  <a:srgbClr val="1C1C1C"/>
                </a:solidFill>
              </a:rPr>
              <a:t>output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16402" name="Rectangle 71"/>
          <p:cNvSpPr>
            <a:spLocks noChangeArrowheads="1"/>
          </p:cNvSpPr>
          <p:nvPr/>
        </p:nvSpPr>
        <p:spPr bwMode="auto">
          <a:xfrm>
            <a:off x="6635750" y="3282950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ZA">
                <a:solidFill>
                  <a:srgbClr val="1C1C1C"/>
                </a:solidFill>
              </a:rPr>
              <a:t>0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16403" name="Rectangle 72"/>
          <p:cNvSpPr>
            <a:spLocks noChangeArrowheads="1"/>
          </p:cNvSpPr>
          <p:nvPr/>
        </p:nvSpPr>
        <p:spPr bwMode="auto">
          <a:xfrm>
            <a:off x="6635750" y="3625850"/>
            <a:ext cx="7191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ZA">
                <a:solidFill>
                  <a:srgbClr val="1C1C1C"/>
                </a:solidFill>
              </a:rPr>
              <a:t>1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16404" name="Rectangle 73"/>
          <p:cNvSpPr>
            <a:spLocks noChangeArrowheads="1"/>
          </p:cNvSpPr>
          <p:nvPr/>
        </p:nvSpPr>
        <p:spPr bwMode="auto">
          <a:xfrm>
            <a:off x="6635750" y="3990975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ZA">
                <a:solidFill>
                  <a:srgbClr val="1C1C1C"/>
                </a:solidFill>
              </a:rPr>
              <a:t>1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16405" name="Rectangle 74"/>
          <p:cNvSpPr>
            <a:spLocks noChangeArrowheads="1"/>
          </p:cNvSpPr>
          <p:nvPr/>
        </p:nvSpPr>
        <p:spPr bwMode="auto">
          <a:xfrm>
            <a:off x="6635750" y="4343400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ZA">
                <a:solidFill>
                  <a:srgbClr val="1C1C1C"/>
                </a:solidFill>
              </a:rPr>
              <a:t>0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16406" name="Rectangle 75"/>
          <p:cNvSpPr>
            <a:spLocks noChangeArrowheads="1"/>
          </p:cNvSpPr>
          <p:nvPr/>
        </p:nvSpPr>
        <p:spPr bwMode="auto">
          <a:xfrm>
            <a:off x="6635750" y="4710113"/>
            <a:ext cx="7191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ZA">
                <a:solidFill>
                  <a:srgbClr val="1C1C1C"/>
                </a:solidFill>
              </a:rPr>
              <a:t>1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16407" name="Rectangle 76"/>
          <p:cNvSpPr>
            <a:spLocks noChangeArrowheads="1"/>
          </p:cNvSpPr>
          <p:nvPr/>
        </p:nvSpPr>
        <p:spPr bwMode="auto">
          <a:xfrm>
            <a:off x="6635750" y="5062538"/>
            <a:ext cx="7191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ZA">
                <a:solidFill>
                  <a:srgbClr val="1C1C1C"/>
                </a:solidFill>
              </a:rPr>
              <a:t>0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16408" name="Rectangle 77"/>
          <p:cNvSpPr>
            <a:spLocks noChangeArrowheads="1"/>
          </p:cNvSpPr>
          <p:nvPr/>
        </p:nvSpPr>
        <p:spPr bwMode="auto">
          <a:xfrm>
            <a:off x="6635750" y="5427663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ZA">
                <a:solidFill>
                  <a:srgbClr val="1C1C1C"/>
                </a:solidFill>
              </a:rPr>
              <a:t>0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16409" name="Rectangle 78"/>
          <p:cNvSpPr>
            <a:spLocks noChangeArrowheads="1"/>
          </p:cNvSpPr>
          <p:nvPr/>
        </p:nvSpPr>
        <p:spPr bwMode="auto">
          <a:xfrm>
            <a:off x="6635750" y="5781675"/>
            <a:ext cx="7191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ZA">
                <a:solidFill>
                  <a:srgbClr val="1C1C1C"/>
                </a:solidFill>
              </a:rPr>
              <a:t>1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16410" name="Rectangle 79"/>
          <p:cNvSpPr>
            <a:spLocks noChangeArrowheads="1"/>
          </p:cNvSpPr>
          <p:nvPr/>
        </p:nvSpPr>
        <p:spPr bwMode="auto">
          <a:xfrm>
            <a:off x="6113463" y="3295650"/>
            <a:ext cx="719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ZA">
                <a:solidFill>
                  <a:srgbClr val="1C1C1C"/>
                </a:solidFill>
              </a:rPr>
              <a:t>000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16411" name="Rectangle 80"/>
          <p:cNvSpPr>
            <a:spLocks noChangeArrowheads="1"/>
          </p:cNvSpPr>
          <p:nvPr/>
        </p:nvSpPr>
        <p:spPr bwMode="auto">
          <a:xfrm>
            <a:off x="6113463" y="3622675"/>
            <a:ext cx="719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ZA">
                <a:solidFill>
                  <a:srgbClr val="1C1C1C"/>
                </a:solidFill>
              </a:rPr>
              <a:t>001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16412" name="Rectangle 81"/>
          <p:cNvSpPr>
            <a:spLocks noChangeArrowheads="1"/>
          </p:cNvSpPr>
          <p:nvPr/>
        </p:nvSpPr>
        <p:spPr bwMode="auto">
          <a:xfrm>
            <a:off x="6113463" y="3987800"/>
            <a:ext cx="719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ZA">
                <a:solidFill>
                  <a:srgbClr val="1C1C1C"/>
                </a:solidFill>
              </a:rPr>
              <a:t>010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16413" name="Rectangle 82"/>
          <p:cNvSpPr>
            <a:spLocks noChangeArrowheads="1"/>
          </p:cNvSpPr>
          <p:nvPr/>
        </p:nvSpPr>
        <p:spPr bwMode="auto">
          <a:xfrm>
            <a:off x="6113463" y="4367213"/>
            <a:ext cx="719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ZA">
                <a:solidFill>
                  <a:srgbClr val="1C1C1C"/>
                </a:solidFill>
              </a:rPr>
              <a:t>011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16414" name="Rectangle 83"/>
          <p:cNvSpPr>
            <a:spLocks noChangeArrowheads="1"/>
          </p:cNvSpPr>
          <p:nvPr/>
        </p:nvSpPr>
        <p:spPr bwMode="auto">
          <a:xfrm>
            <a:off x="6113463" y="4732338"/>
            <a:ext cx="719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ZA">
                <a:solidFill>
                  <a:srgbClr val="1C1C1C"/>
                </a:solidFill>
              </a:rPr>
              <a:t>100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16415" name="Rectangle 84"/>
          <p:cNvSpPr>
            <a:spLocks noChangeArrowheads="1"/>
          </p:cNvSpPr>
          <p:nvPr/>
        </p:nvSpPr>
        <p:spPr bwMode="auto">
          <a:xfrm>
            <a:off x="6113463" y="5086350"/>
            <a:ext cx="719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ZA">
                <a:solidFill>
                  <a:srgbClr val="1C1C1C"/>
                </a:solidFill>
              </a:rPr>
              <a:t>101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16416" name="Rectangle 85"/>
          <p:cNvSpPr>
            <a:spLocks noChangeArrowheads="1"/>
          </p:cNvSpPr>
          <p:nvPr/>
        </p:nvSpPr>
        <p:spPr bwMode="auto">
          <a:xfrm>
            <a:off x="6113463" y="5438775"/>
            <a:ext cx="719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ZA">
                <a:solidFill>
                  <a:srgbClr val="1C1C1C"/>
                </a:solidFill>
              </a:rPr>
              <a:t>110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16417" name="Rectangle 86"/>
          <p:cNvSpPr>
            <a:spLocks noChangeArrowheads="1"/>
          </p:cNvSpPr>
          <p:nvPr/>
        </p:nvSpPr>
        <p:spPr bwMode="auto">
          <a:xfrm>
            <a:off x="6113463" y="5765800"/>
            <a:ext cx="719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ZA">
                <a:solidFill>
                  <a:srgbClr val="1C1C1C"/>
                </a:solidFill>
              </a:rPr>
              <a:t>111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16418" name="Rectangle 87"/>
          <p:cNvSpPr>
            <a:spLocks noChangeArrowheads="1"/>
          </p:cNvSpPr>
          <p:nvPr/>
        </p:nvSpPr>
        <p:spPr bwMode="auto">
          <a:xfrm>
            <a:off x="6264275" y="3036888"/>
            <a:ext cx="106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ZA" dirty="0">
                <a:solidFill>
                  <a:srgbClr val="1C1C1C"/>
                </a:solidFill>
              </a:rPr>
              <a:t>in      out</a:t>
            </a:r>
            <a:endParaRPr lang="en-US" dirty="0">
              <a:solidFill>
                <a:srgbClr val="1C1C1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5"/>
          <p:cNvSpPr>
            <a:spLocks noChangeArrowheads="1"/>
          </p:cNvSpPr>
          <p:nvPr/>
        </p:nvSpPr>
        <p:spPr bwMode="auto">
          <a:xfrm>
            <a:off x="604838" y="2025650"/>
            <a:ext cx="7723187" cy="21669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7411" name="Straight Connector 43"/>
          <p:cNvCxnSpPr>
            <a:cxnSpLocks noChangeShapeType="1"/>
          </p:cNvCxnSpPr>
          <p:nvPr/>
        </p:nvCxnSpPr>
        <p:spPr bwMode="auto">
          <a:xfrm rot="10800000">
            <a:off x="3070225" y="2860675"/>
            <a:ext cx="3148013" cy="0"/>
          </a:xfrm>
          <a:prstGeom prst="line">
            <a:avLst/>
          </a:prstGeom>
          <a:noFill/>
          <a:ln w="9525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2" name="Straight Connector 42"/>
          <p:cNvCxnSpPr>
            <a:cxnSpLocks noChangeShapeType="1"/>
          </p:cNvCxnSpPr>
          <p:nvPr/>
        </p:nvCxnSpPr>
        <p:spPr bwMode="auto">
          <a:xfrm rot="10800000">
            <a:off x="5316538" y="3422650"/>
            <a:ext cx="966787" cy="0"/>
          </a:xfrm>
          <a:prstGeom prst="line">
            <a:avLst/>
          </a:prstGeom>
          <a:noFill/>
          <a:ln w="9525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758825" y="244475"/>
            <a:ext cx="8385175" cy="1431925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Mainstream* Programmable Logic Block (PLB)</a:t>
            </a:r>
          </a:p>
        </p:txBody>
      </p:sp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4437063"/>
            <a:ext cx="482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076450" y="2613025"/>
            <a:ext cx="1071563" cy="9271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ZA">
                <a:solidFill>
                  <a:srgbClr val="1C1C1C"/>
                </a:solidFill>
              </a:rPr>
              <a:t>k-input LUT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4402138" y="2990850"/>
            <a:ext cx="1071562" cy="9286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ZA">
                <a:solidFill>
                  <a:srgbClr val="1C1C1C"/>
                </a:solidFill>
              </a:rPr>
              <a:t>DFF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17417" name="Isosceles Triangle 9"/>
          <p:cNvSpPr>
            <a:spLocks noChangeArrowheads="1"/>
          </p:cNvSpPr>
          <p:nvPr/>
        </p:nvSpPr>
        <p:spPr bwMode="auto">
          <a:xfrm rot="5400000">
            <a:off x="4388644" y="3631406"/>
            <a:ext cx="266700" cy="23018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algn="ctr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3448050" y="3557588"/>
            <a:ext cx="71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ZA">
                <a:solidFill>
                  <a:srgbClr val="1C1C1C"/>
                </a:solidFill>
              </a:rPr>
              <a:t>clock</a:t>
            </a:r>
            <a:endParaRPr lang="en-US"/>
          </a:p>
        </p:txBody>
      </p:sp>
      <p:cxnSp>
        <p:nvCxnSpPr>
          <p:cNvPr id="17419" name="Straight Arrow Connector 12"/>
          <p:cNvCxnSpPr>
            <a:cxnSpLocks noChangeShapeType="1"/>
            <a:stCxn id="17418" idx="3"/>
            <a:endCxn id="17417" idx="3"/>
          </p:cNvCxnSpPr>
          <p:nvPr/>
        </p:nvCxnSpPr>
        <p:spPr bwMode="auto">
          <a:xfrm>
            <a:off x="4159250" y="3741738"/>
            <a:ext cx="247650" cy="4762"/>
          </a:xfrm>
          <a:prstGeom prst="straightConnector1">
            <a:avLst/>
          </a:prstGeom>
          <a:noFill/>
          <a:ln w="9525" algn="ctr">
            <a:solidFill>
              <a:srgbClr val="1C1C1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0" name="Straight Arrow Connector 16"/>
          <p:cNvCxnSpPr>
            <a:cxnSpLocks noChangeShapeType="1"/>
          </p:cNvCxnSpPr>
          <p:nvPr/>
        </p:nvCxnSpPr>
        <p:spPr bwMode="auto">
          <a:xfrm>
            <a:off x="1820863" y="2736850"/>
            <a:ext cx="247650" cy="3175"/>
          </a:xfrm>
          <a:prstGeom prst="straightConnector1">
            <a:avLst/>
          </a:prstGeom>
          <a:noFill/>
          <a:ln w="9525" algn="ctr">
            <a:solidFill>
              <a:srgbClr val="1C1C1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1" name="Straight Arrow Connector 17"/>
          <p:cNvCxnSpPr>
            <a:cxnSpLocks noChangeShapeType="1"/>
          </p:cNvCxnSpPr>
          <p:nvPr/>
        </p:nvCxnSpPr>
        <p:spPr bwMode="auto">
          <a:xfrm>
            <a:off x="1828800" y="2901950"/>
            <a:ext cx="249238" cy="4763"/>
          </a:xfrm>
          <a:prstGeom prst="straightConnector1">
            <a:avLst/>
          </a:prstGeom>
          <a:noFill/>
          <a:ln w="9525" algn="ctr">
            <a:solidFill>
              <a:srgbClr val="1C1C1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2" name="Straight Arrow Connector 18"/>
          <p:cNvCxnSpPr>
            <a:cxnSpLocks noChangeShapeType="1"/>
          </p:cNvCxnSpPr>
          <p:nvPr/>
        </p:nvCxnSpPr>
        <p:spPr bwMode="auto">
          <a:xfrm>
            <a:off x="1820863" y="3049588"/>
            <a:ext cx="247650" cy="4762"/>
          </a:xfrm>
          <a:prstGeom prst="straightConnector1">
            <a:avLst/>
          </a:prstGeom>
          <a:noFill/>
          <a:ln w="9525" algn="ctr">
            <a:solidFill>
              <a:srgbClr val="1C1C1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3" name="Straight Arrow Connector 20"/>
          <p:cNvCxnSpPr>
            <a:cxnSpLocks noChangeShapeType="1"/>
          </p:cNvCxnSpPr>
          <p:nvPr/>
        </p:nvCxnSpPr>
        <p:spPr bwMode="auto">
          <a:xfrm>
            <a:off x="1828800" y="3451225"/>
            <a:ext cx="249238" cy="3175"/>
          </a:xfrm>
          <a:prstGeom prst="straightConnector1">
            <a:avLst/>
          </a:prstGeom>
          <a:noFill/>
          <a:ln w="9525" algn="ctr">
            <a:solidFill>
              <a:srgbClr val="1C1C1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4" name="Rectangle 22"/>
          <p:cNvSpPr>
            <a:spLocks noChangeArrowheads="1"/>
          </p:cNvSpPr>
          <p:nvPr/>
        </p:nvSpPr>
        <p:spPr bwMode="auto">
          <a:xfrm>
            <a:off x="1697038" y="2995613"/>
            <a:ext cx="41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ZA">
                <a:solidFill>
                  <a:srgbClr val="1C1C1C"/>
                </a:solidFill>
              </a:rPr>
              <a:t>…</a:t>
            </a:r>
            <a:endParaRPr lang="en-US"/>
          </a:p>
        </p:txBody>
      </p:sp>
      <p:sp>
        <p:nvSpPr>
          <p:cNvPr id="17425" name="Rectangle 24"/>
          <p:cNvSpPr>
            <a:spLocks noChangeArrowheads="1"/>
          </p:cNvSpPr>
          <p:nvPr/>
        </p:nvSpPr>
        <p:spPr bwMode="auto">
          <a:xfrm>
            <a:off x="979488" y="2852738"/>
            <a:ext cx="801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ZA" sz="1400">
                <a:solidFill>
                  <a:srgbClr val="1C1C1C"/>
                </a:solidFill>
              </a:rPr>
              <a:t>k inputs</a:t>
            </a:r>
            <a:endParaRPr lang="en-US" sz="1400"/>
          </a:p>
        </p:txBody>
      </p:sp>
      <p:sp>
        <p:nvSpPr>
          <p:cNvPr id="17426" name="Rectangle 25"/>
          <p:cNvSpPr>
            <a:spLocks noChangeArrowheads="1"/>
          </p:cNvSpPr>
          <p:nvPr/>
        </p:nvSpPr>
        <p:spPr bwMode="auto">
          <a:xfrm>
            <a:off x="6935788" y="2917825"/>
            <a:ext cx="681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ZA" sz="1400">
                <a:solidFill>
                  <a:srgbClr val="1C1C1C"/>
                </a:solidFill>
              </a:rPr>
              <a:t>output</a:t>
            </a:r>
            <a:endParaRPr lang="en-US" sz="1400"/>
          </a:p>
        </p:txBody>
      </p:sp>
      <p:cxnSp>
        <p:nvCxnSpPr>
          <p:cNvPr id="17427" name="Straight Arrow Connector 26"/>
          <p:cNvCxnSpPr>
            <a:cxnSpLocks noChangeShapeType="1"/>
            <a:stCxn id="17428" idx="2"/>
            <a:endCxn id="17426" idx="1"/>
          </p:cNvCxnSpPr>
          <p:nvPr/>
        </p:nvCxnSpPr>
        <p:spPr bwMode="auto">
          <a:xfrm flipV="1">
            <a:off x="6648450" y="3071813"/>
            <a:ext cx="287338" cy="4762"/>
          </a:xfrm>
          <a:prstGeom prst="straightConnector1">
            <a:avLst/>
          </a:prstGeom>
          <a:noFill/>
          <a:ln w="9525" algn="ctr">
            <a:solidFill>
              <a:srgbClr val="1C1C1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8" name="Flowchart: Manual Operation 15"/>
          <p:cNvSpPr>
            <a:spLocks noChangeArrowheads="1"/>
          </p:cNvSpPr>
          <p:nvPr/>
        </p:nvSpPr>
        <p:spPr bwMode="auto">
          <a:xfrm rot="-5400000">
            <a:off x="5871369" y="2867819"/>
            <a:ext cx="1136650" cy="417512"/>
          </a:xfrm>
          <a:prstGeom prst="flowChartManualOperation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7429" name="Straight Connector 47"/>
          <p:cNvCxnSpPr>
            <a:cxnSpLocks noChangeShapeType="1"/>
          </p:cNvCxnSpPr>
          <p:nvPr/>
        </p:nvCxnSpPr>
        <p:spPr bwMode="auto">
          <a:xfrm rot="10800000">
            <a:off x="3762375" y="3370263"/>
            <a:ext cx="652463" cy="0"/>
          </a:xfrm>
          <a:prstGeom prst="line">
            <a:avLst/>
          </a:prstGeom>
          <a:noFill/>
          <a:ln w="9525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0" name="Straight Connector 49"/>
          <p:cNvCxnSpPr>
            <a:cxnSpLocks noChangeShapeType="1"/>
          </p:cNvCxnSpPr>
          <p:nvPr/>
        </p:nvCxnSpPr>
        <p:spPr bwMode="auto">
          <a:xfrm rot="5400000">
            <a:off x="3513931" y="3109119"/>
            <a:ext cx="496888" cy="0"/>
          </a:xfrm>
          <a:prstGeom prst="line">
            <a:avLst/>
          </a:prstGeom>
          <a:noFill/>
          <a:ln w="9525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1" name="Straight Arrow Connector 51"/>
          <p:cNvCxnSpPr>
            <a:cxnSpLocks noChangeShapeType="1"/>
          </p:cNvCxnSpPr>
          <p:nvPr/>
        </p:nvCxnSpPr>
        <p:spPr bwMode="auto">
          <a:xfrm rot="5400000">
            <a:off x="6332537" y="2503488"/>
            <a:ext cx="258763" cy="7938"/>
          </a:xfrm>
          <a:prstGeom prst="straightConnector1">
            <a:avLst/>
          </a:prstGeom>
          <a:noFill/>
          <a:ln w="9525" algn="ctr">
            <a:solidFill>
              <a:srgbClr val="1C1C1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2" name="Rectangle 53"/>
          <p:cNvSpPr>
            <a:spLocks noChangeArrowheads="1"/>
          </p:cNvSpPr>
          <p:nvPr/>
        </p:nvSpPr>
        <p:spPr bwMode="auto">
          <a:xfrm>
            <a:off x="5851525" y="2120900"/>
            <a:ext cx="1169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ZA" sz="1400">
                <a:solidFill>
                  <a:srgbClr val="1C1C1C"/>
                </a:solidFill>
              </a:rPr>
              <a:t>config_sync</a:t>
            </a:r>
            <a:endParaRPr lang="en-US" sz="1400"/>
          </a:p>
        </p:txBody>
      </p:sp>
      <p:sp>
        <p:nvSpPr>
          <p:cNvPr id="55" name="Folded Corner 54"/>
          <p:cNvSpPr/>
          <p:nvPr/>
        </p:nvSpPr>
        <p:spPr bwMode="auto">
          <a:xfrm>
            <a:off x="7170738" y="1031875"/>
            <a:ext cx="1790700" cy="1503363"/>
          </a:xfrm>
          <a:prstGeom prst="foldedCorner">
            <a:avLst/>
          </a:prstGeom>
          <a:solidFill>
            <a:srgbClr val="FFFF66"/>
          </a:solidFill>
          <a:ln w="9525" cap="flat" cmpd="sng" algn="ctr">
            <a:solidFill>
              <a:srgbClr val="1C1C1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ZA" sz="1400" dirty="0">
                <a:solidFill>
                  <a:srgbClr val="1C1C1C"/>
                </a:solidFill>
              </a:rPr>
              <a:t>Configure synchronous or asynchronous response (i.e. a line from another big LUT).</a:t>
            </a:r>
            <a:endParaRPr lang="en-US" sz="1400" dirty="0">
              <a:solidFill>
                <a:srgbClr val="1C1C1C"/>
              </a:solidFill>
            </a:endParaRPr>
          </a:p>
        </p:txBody>
      </p:sp>
      <p:cxnSp>
        <p:nvCxnSpPr>
          <p:cNvPr id="17434" name="Straight Connector 55"/>
          <p:cNvCxnSpPr>
            <a:cxnSpLocks noChangeShapeType="1"/>
            <a:stCxn id="55" idx="1"/>
          </p:cNvCxnSpPr>
          <p:nvPr/>
        </p:nvCxnSpPr>
        <p:spPr bwMode="auto">
          <a:xfrm rot="10800000" flipV="1">
            <a:off x="6623050" y="1782763"/>
            <a:ext cx="547688" cy="385762"/>
          </a:xfrm>
          <a:prstGeom prst="line">
            <a:avLst/>
          </a:prstGeom>
          <a:noFill/>
          <a:ln w="9525" algn="ctr">
            <a:solidFill>
              <a:srgbClr val="1C1C1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5" name="Rectangle 58"/>
          <p:cNvSpPr>
            <a:spLocks noChangeArrowheads="1"/>
          </p:cNvSpPr>
          <p:nvPr/>
        </p:nvSpPr>
        <p:spPr bwMode="auto">
          <a:xfrm>
            <a:off x="6178550" y="2708275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ZA" sz="1400">
                <a:solidFill>
                  <a:srgbClr val="1C1C1C"/>
                </a:solidFill>
              </a:rPr>
              <a:t>0</a:t>
            </a:r>
            <a:endParaRPr lang="en-US" sz="1400"/>
          </a:p>
        </p:txBody>
      </p:sp>
      <p:sp>
        <p:nvSpPr>
          <p:cNvPr id="17436" name="Rectangle 59"/>
          <p:cNvSpPr>
            <a:spLocks noChangeArrowheads="1"/>
          </p:cNvSpPr>
          <p:nvPr/>
        </p:nvSpPr>
        <p:spPr bwMode="auto">
          <a:xfrm>
            <a:off x="6178550" y="3270250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ZA" sz="1400">
                <a:solidFill>
                  <a:srgbClr val="1C1C1C"/>
                </a:solidFill>
              </a:rPr>
              <a:t>1</a:t>
            </a:r>
            <a:endParaRPr lang="en-US" sz="1400"/>
          </a:p>
        </p:txBody>
      </p:sp>
      <p:sp>
        <p:nvSpPr>
          <p:cNvPr id="17437" name="TextBox 10"/>
          <p:cNvSpPr txBox="1">
            <a:spLocks noChangeArrowheads="1"/>
          </p:cNvSpPr>
          <p:nvPr/>
        </p:nvSpPr>
        <p:spPr bwMode="auto">
          <a:xfrm>
            <a:off x="321808" y="6414634"/>
            <a:ext cx="2716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Image adapted from </a:t>
            </a:r>
            <a:r>
              <a:rPr lang="en-US" sz="1200" dirty="0" err="1"/>
              <a:t>Maxfield</a:t>
            </a:r>
            <a:r>
              <a:rPr lang="en-US" sz="1200" dirty="0"/>
              <a:t> (2004)</a:t>
            </a:r>
          </a:p>
        </p:txBody>
      </p:sp>
      <p:sp>
        <p:nvSpPr>
          <p:cNvPr id="17438" name="TextBox 10"/>
          <p:cNvSpPr txBox="1">
            <a:spLocks noChangeArrowheads="1"/>
          </p:cNvSpPr>
          <p:nvPr/>
        </p:nvSpPr>
        <p:spPr bwMode="auto">
          <a:xfrm>
            <a:off x="2085975" y="4176713"/>
            <a:ext cx="4354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/>
              <a:t>Another example for implementing an alternate logic function.</a:t>
            </a:r>
          </a:p>
        </p:txBody>
      </p:sp>
      <p:sp>
        <p:nvSpPr>
          <p:cNvPr id="17439" name="TextBox 10"/>
          <p:cNvSpPr txBox="1">
            <a:spLocks noChangeArrowheads="1"/>
          </p:cNvSpPr>
          <p:nvPr/>
        </p:nvSpPr>
        <p:spPr bwMode="auto">
          <a:xfrm>
            <a:off x="6413948" y="6443662"/>
            <a:ext cx="2555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* Used by manufacturers like Xilinx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347667" y="141288"/>
            <a:ext cx="8121423" cy="11652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Logic block clusters (LBCs) and Configurable logic blocks (CLBs)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797" y="2688313"/>
            <a:ext cx="5359400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307737" y="1429203"/>
            <a:ext cx="85455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400" dirty="0"/>
              <a:t> Assume a k-input LUT for each logic block (LB)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 Assume N x LBs per logic cluster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 BLEs in each logic clusters are </a:t>
            </a:r>
            <a:r>
              <a:rPr lang="en-US" sz="2400" i="1" dirty="0"/>
              <a:t>fully connected </a:t>
            </a:r>
            <a:r>
              <a:rPr lang="en-US" sz="2400" dirty="0"/>
              <a:t>or </a:t>
            </a:r>
            <a:r>
              <a:rPr lang="en-US" sz="2400" i="1" dirty="0"/>
              <a:t>mostly</a:t>
            </a:r>
            <a:r>
              <a:rPr lang="en-US" sz="2400" dirty="0"/>
              <a:t> connected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092072" y="6453641"/>
            <a:ext cx="78644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50" dirty="0"/>
              <a:t>Diagram adapted from </a:t>
            </a:r>
            <a:r>
              <a:rPr lang="en-US" sz="1050" dirty="0" err="1"/>
              <a:t>Sherief</a:t>
            </a:r>
            <a:r>
              <a:rPr lang="en-US" sz="1050" dirty="0"/>
              <a:t> </a:t>
            </a:r>
            <a:r>
              <a:rPr lang="en-US" sz="1050" dirty="0" err="1"/>
              <a:t>Reda</a:t>
            </a:r>
            <a:r>
              <a:rPr lang="en-US" sz="1050" dirty="0"/>
              <a:t> (2007), EN2911X Lecture 2 Fall07, Brown University</a:t>
            </a: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457881" y="3021013"/>
            <a:ext cx="237648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dirty="0"/>
              <a:t>The diagram shows the same input lines (I) are sent to each LB, in addition to each of the N LBs’ output lines. Each LB operates on 4 input lines at a time, and a MUX is used to decide which input to sample. The MUXs may be configured from a separate LUT, or could be controlled by the LB it is connected to.</a:t>
            </a:r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5403397" y="3328076"/>
            <a:ext cx="469900" cy="496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r>
              <a:rPr lang="en-ZA" dirty="0">
                <a:solidFill>
                  <a:srgbClr val="1C1C1C"/>
                </a:solidFill>
              </a:rPr>
              <a:t>LB</a:t>
            </a: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5403397" y="5091788"/>
            <a:ext cx="469900" cy="496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r>
              <a:rPr lang="en-ZA">
                <a:solidFill>
                  <a:srgbClr val="1C1C1C"/>
                </a:solidFill>
              </a:rPr>
              <a:t>LB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5390697" y="4177388"/>
            <a:ext cx="1136650" cy="5889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r>
              <a:rPr lang="en-ZA">
                <a:solidFill>
                  <a:srgbClr val="1C1C1C"/>
                </a:solidFill>
              </a:rPr>
              <a:t>…</a:t>
            </a:r>
          </a:p>
          <a:p>
            <a:r>
              <a:rPr lang="en-ZA" sz="1400">
                <a:solidFill>
                  <a:srgbClr val="1C1C1C"/>
                </a:solidFill>
              </a:rPr>
              <a:t>N x LBs</a:t>
            </a:r>
            <a:endParaRPr lang="en-US" sz="1400">
              <a:solidFill>
                <a:srgbClr val="1C1C1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223303" y="4429347"/>
            <a:ext cx="87772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dirty="0"/>
              <a:t>“Every slice contains four logic-function generators (or LUTs), eight storage elements, wide-function multiplexers, and carry logic. These elements are used by all slices to provide logic, arithmetic, and ROM functions. In addition to this, some slices support</a:t>
            </a:r>
          </a:p>
          <a:p>
            <a:r>
              <a:rPr lang="en-US" sz="1600" dirty="0"/>
              <a:t>two additional functions: storing data using distributed RAM and shifting data with 32-bit registers. Slices that support these additional functions are called SLICEM; others are called SLICEL. SLICEM represents a superset of elements and connections found in all slices. Each CLB can contain zero or one SLICEM. Every other CLB column contains a SLICEMs.</a:t>
            </a:r>
          </a:p>
          <a:p>
            <a:r>
              <a:rPr lang="en-US" sz="1600" dirty="0"/>
              <a:t>In addition, the two CLB columns to the left of the DSP48E columns both contain a SLICEL</a:t>
            </a:r>
          </a:p>
          <a:p>
            <a:r>
              <a:rPr lang="en-US" sz="1600" dirty="0"/>
              <a:t>and a SLICEM.”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4619" y="43540"/>
            <a:ext cx="9144000" cy="11763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ZA" sz="3600" dirty="0" err="1" smtClean="0"/>
              <a:t>Xilinx</a:t>
            </a:r>
            <a:r>
              <a:rPr lang="en-ZA" sz="3600" dirty="0" smtClean="0"/>
              <a:t> L and M Slices Approach</a:t>
            </a:r>
            <a:br>
              <a:rPr lang="en-ZA" sz="3600" dirty="0" smtClean="0"/>
            </a:br>
            <a:r>
              <a:rPr lang="en-ZA" sz="3600" dirty="0" smtClean="0"/>
              <a:t>for configurable logic blocks (</a:t>
            </a:r>
            <a:r>
              <a:rPr lang="en-ZA" sz="3600" dirty="0" err="1" smtClean="0"/>
              <a:t>CLBs</a:t>
            </a:r>
            <a:r>
              <a:rPr lang="en-ZA" sz="3600" dirty="0" smtClean="0"/>
              <a:t>)</a:t>
            </a:r>
            <a:endParaRPr lang="en-US" sz="3600" dirty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167742" y="6463390"/>
            <a:ext cx="58129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100" dirty="0"/>
              <a:t>Source: </a:t>
            </a:r>
            <a:r>
              <a:rPr lang="en-US" sz="1100" dirty="0">
                <a:hlinkClick r:id="rId3"/>
              </a:rPr>
              <a:t>http://www.xilinx.com/support/documentation/user_guides/ug364.pdf</a:t>
            </a:r>
            <a:r>
              <a:rPr lang="en-US" sz="1100" dirty="0"/>
              <a:t> </a:t>
            </a:r>
            <a:r>
              <a:rPr lang="en-US" sz="1100" dirty="0" err="1"/>
              <a:t>pg</a:t>
            </a:r>
            <a:r>
              <a:rPr lang="en-US" sz="1100" dirty="0"/>
              <a:t> 8</a:t>
            </a:r>
          </a:p>
        </p:txBody>
      </p:sp>
      <p:pic>
        <p:nvPicPr>
          <p:cNvPr id="19461" name="Picture 5" descr="slides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72" y="1134836"/>
            <a:ext cx="3662363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slides_collection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60" y="1168174"/>
            <a:ext cx="3810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3" name="Straight Arrow Connector 8"/>
          <p:cNvCxnSpPr>
            <a:cxnSpLocks noChangeShapeType="1"/>
          </p:cNvCxnSpPr>
          <p:nvPr/>
        </p:nvCxnSpPr>
        <p:spPr bwMode="auto">
          <a:xfrm flipV="1">
            <a:off x="3966710" y="1474561"/>
            <a:ext cx="1071562" cy="169863"/>
          </a:xfrm>
          <a:prstGeom prst="straightConnector1">
            <a:avLst/>
          </a:prstGeom>
          <a:noFill/>
          <a:ln w="9525" algn="ctr">
            <a:solidFill>
              <a:srgbClr val="1C1C1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4" name="Straight Arrow Connector 9"/>
          <p:cNvCxnSpPr>
            <a:cxnSpLocks noChangeShapeType="1"/>
          </p:cNvCxnSpPr>
          <p:nvPr/>
        </p:nvCxnSpPr>
        <p:spPr bwMode="auto">
          <a:xfrm flipV="1">
            <a:off x="3966710" y="2676299"/>
            <a:ext cx="1123950" cy="979487"/>
          </a:xfrm>
          <a:prstGeom prst="straightConnector1">
            <a:avLst/>
          </a:prstGeom>
          <a:noFill/>
          <a:ln w="9525" algn="ctr">
            <a:solidFill>
              <a:srgbClr val="1C1C1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slice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1" y="264595"/>
            <a:ext cx="4950357" cy="651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5303838" y="612775"/>
            <a:ext cx="36449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/>
              <a:t>SLICEM slices support additional functions; they are a superset of SLICELs; i.e. the have all the standard LEs plus some additions.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3973965" y="6644437"/>
            <a:ext cx="493122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srgbClr val="1C1C1C"/>
                </a:solidFill>
              </a:rPr>
              <a:t>Source: http://www.xilinx.com/support/documentation/user_guides/ug364.pdf </a:t>
            </a:r>
            <a:r>
              <a:rPr lang="en-US" sz="1000" dirty="0" err="1">
                <a:solidFill>
                  <a:srgbClr val="1C1C1C"/>
                </a:solidFill>
              </a:rPr>
              <a:t>pg</a:t>
            </a:r>
            <a:r>
              <a:rPr lang="en-US" sz="1000" dirty="0">
                <a:solidFill>
                  <a:srgbClr val="1C1C1C"/>
                </a:solidFill>
              </a:rPr>
              <a:t> 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lice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82" y="211677"/>
            <a:ext cx="4510528" cy="644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303838" y="612775"/>
            <a:ext cx="36449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/>
              <a:t>SLICEL slices contain the standard set of LEs for the particular FPGA concerned. As the diagram shows, it looks a little less complicated than the design of a SLICEM.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864425" y="6639447"/>
            <a:ext cx="50945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srgbClr val="1C1C1C"/>
                </a:solidFill>
              </a:rPr>
              <a:t>Source: http://www.xilinx.com/support/documentation/user_guides/ug364.pdf </a:t>
            </a:r>
            <a:r>
              <a:rPr lang="en-US" sz="1000" dirty="0" err="1">
                <a:solidFill>
                  <a:srgbClr val="1C1C1C"/>
                </a:solidFill>
              </a:rPr>
              <a:t>pg</a:t>
            </a:r>
            <a:r>
              <a:rPr lang="en-US" sz="1000" dirty="0">
                <a:solidFill>
                  <a:srgbClr val="1C1C1C"/>
                </a:solidFill>
              </a:rPr>
              <a:t>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ZA" dirty="0" smtClean="0"/>
              <a:t>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/>
              <a:t>Form YODA project groups!!</a:t>
            </a:r>
          </a:p>
          <a:p>
            <a:pPr>
              <a:defRPr/>
            </a:pPr>
            <a:r>
              <a:rPr lang="en-ZA" dirty="0" smtClean="0"/>
              <a:t>Indicate your team in the Wiki. Add a blog entry to describe your topic </a:t>
            </a:r>
          </a:p>
          <a:p>
            <a:pPr>
              <a:defRPr/>
            </a:pPr>
            <a:r>
              <a:rPr lang="en-ZA" dirty="0" smtClean="0">
                <a:solidFill>
                  <a:srgbClr val="FF6600"/>
                </a:solidFill>
              </a:rPr>
              <a:t>Start on your project ASAP</a:t>
            </a:r>
          </a:p>
          <a:p>
            <a:pPr>
              <a:defRPr/>
            </a:pPr>
            <a:r>
              <a:rPr lang="en-ZA" dirty="0" smtClean="0"/>
              <a:t>7 May – Design Review</a:t>
            </a:r>
          </a:p>
        </p:txBody>
      </p:sp>
      <p:pic>
        <p:nvPicPr>
          <p:cNvPr id="27652" name="Picture 3" descr="remin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206375"/>
            <a:ext cx="12541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86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ChangeArrowheads="1"/>
          </p:cNvSpPr>
          <p:nvPr/>
        </p:nvSpPr>
        <p:spPr bwMode="auto">
          <a:xfrm>
            <a:off x="7716385" y="2883580"/>
            <a:ext cx="768350" cy="357663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7879" y="200474"/>
            <a:ext cx="8961437" cy="563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HDL to FPGA execution &amp; LE cost</a:t>
            </a:r>
          </a:p>
        </p:txBody>
      </p:sp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767354" y="1485785"/>
            <a:ext cx="3594100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Line 8"/>
          <p:cNvSpPr>
            <a:spLocks noChangeShapeType="1"/>
          </p:cNvSpPr>
          <p:nvPr/>
        </p:nvSpPr>
        <p:spPr bwMode="auto">
          <a:xfrm flipH="1">
            <a:off x="4208010" y="2720067"/>
            <a:ext cx="538162" cy="768350"/>
          </a:xfrm>
          <a:prstGeom prst="line">
            <a:avLst/>
          </a:prstGeom>
          <a:noFill/>
          <a:ln w="25400">
            <a:solidFill>
              <a:srgbClr val="1C1C1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4709164" y="2539091"/>
            <a:ext cx="20695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dirty="0">
                <a:solidFill>
                  <a:srgbClr val="1C1C1C"/>
                </a:solidFill>
              </a:rPr>
              <a:t>Map ‘AND(</a:t>
            </a:r>
            <a:r>
              <a:rPr lang="en-US" sz="1400" dirty="0" err="1">
                <a:solidFill>
                  <a:srgbClr val="1C1C1C"/>
                </a:solidFill>
              </a:rPr>
              <a:t>e,f,g</a:t>
            </a:r>
            <a:r>
              <a:rPr lang="en-US" sz="1400" dirty="0">
                <a:solidFill>
                  <a:srgbClr val="1C1C1C"/>
                </a:solidFill>
              </a:rPr>
              <a:t>)’ to LB1</a:t>
            </a:r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327705" y="829806"/>
            <a:ext cx="878469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In order to implement a HDL design, the design need to be decomposed and mapped to the physical LBs on the FPGA and the interconnects need to be </a:t>
            </a:r>
            <a:r>
              <a:rPr lang="en-US" dirty="0" smtClean="0"/>
              <a:t>appropriately configured</a:t>
            </a:r>
            <a:r>
              <a:rPr lang="en-US" dirty="0"/>
              <a:t>.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300495" y="1725162"/>
            <a:ext cx="8255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ZA" dirty="0"/>
              <a:t>Example: </a:t>
            </a:r>
          </a:p>
          <a:p>
            <a:r>
              <a:rPr lang="en-ZA" dirty="0"/>
              <a:t>   x = AND(</a:t>
            </a:r>
            <a:r>
              <a:rPr lang="en-ZA" dirty="0" err="1"/>
              <a:t>e,f,g</a:t>
            </a:r>
            <a:r>
              <a:rPr lang="en-ZA" dirty="0"/>
              <a:t>)</a:t>
            </a:r>
          </a:p>
          <a:p>
            <a:r>
              <a:rPr lang="en-ZA" dirty="0"/>
              <a:t>   y = AND(</a:t>
            </a:r>
            <a:r>
              <a:rPr lang="en-ZA" dirty="0" err="1"/>
              <a:t>b,NAND</a:t>
            </a:r>
            <a:r>
              <a:rPr lang="en-ZA" dirty="0"/>
              <a:t>(NAND(</a:t>
            </a:r>
            <a:r>
              <a:rPr lang="en-ZA" dirty="0" err="1"/>
              <a:t>b,c</a:t>
            </a:r>
            <a:r>
              <a:rPr lang="en-ZA" dirty="0"/>
              <a:t>),d)) </a:t>
            </a:r>
          </a:p>
          <a:p>
            <a:r>
              <a:rPr lang="en-ZA" dirty="0"/>
              <a:t>   out = NAND((NAND(</a:t>
            </a:r>
            <a:r>
              <a:rPr lang="en-ZA" dirty="0" err="1"/>
              <a:t>x,y</a:t>
            </a:r>
            <a:r>
              <a:rPr lang="en-ZA" dirty="0"/>
              <a:t>),NAND(</a:t>
            </a:r>
            <a:r>
              <a:rPr lang="en-ZA" dirty="0" err="1"/>
              <a:t>a,y</a:t>
            </a:r>
            <a:r>
              <a:rPr lang="en-ZA" dirty="0"/>
              <a:t>))</a:t>
            </a:r>
            <a:endParaRPr lang="en-US" dirty="0"/>
          </a:p>
        </p:txBody>
      </p:sp>
      <p:cxnSp>
        <p:nvCxnSpPr>
          <p:cNvPr id="22537" name="Straight Connector 9"/>
          <p:cNvCxnSpPr>
            <a:cxnSpLocks noChangeShapeType="1"/>
          </p:cNvCxnSpPr>
          <p:nvPr/>
        </p:nvCxnSpPr>
        <p:spPr bwMode="auto">
          <a:xfrm rot="10800000">
            <a:off x="7624310" y="4801280"/>
            <a:ext cx="379412" cy="0"/>
          </a:xfrm>
          <a:prstGeom prst="line">
            <a:avLst/>
          </a:prstGeom>
          <a:noFill/>
          <a:ln w="9525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8" name="TextBox 11"/>
          <p:cNvSpPr txBox="1">
            <a:spLocks noChangeArrowheads="1"/>
          </p:cNvSpPr>
          <p:nvPr/>
        </p:nvSpPr>
        <p:spPr bwMode="auto">
          <a:xfrm rot="5400000">
            <a:off x="7907678" y="4630624"/>
            <a:ext cx="479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ZA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out</a:t>
            </a:r>
            <a:endParaRPr lang="en-US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9" name="TextBox 18"/>
          <p:cNvSpPr txBox="1">
            <a:spLocks noChangeArrowheads="1"/>
          </p:cNvSpPr>
          <p:nvPr/>
        </p:nvSpPr>
        <p:spPr bwMode="auto">
          <a:xfrm rot="5400000">
            <a:off x="5497853" y="3838461"/>
            <a:ext cx="30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ZA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0" name="TextBox 19"/>
          <p:cNvSpPr txBox="1">
            <a:spLocks noChangeArrowheads="1"/>
          </p:cNvSpPr>
          <p:nvPr/>
        </p:nvSpPr>
        <p:spPr bwMode="auto">
          <a:xfrm rot="5400000">
            <a:off x="5497853" y="5475174"/>
            <a:ext cx="300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ZA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1" name="Line 8"/>
          <p:cNvSpPr>
            <a:spLocks noChangeShapeType="1"/>
          </p:cNvSpPr>
          <p:nvPr/>
        </p:nvSpPr>
        <p:spPr bwMode="auto">
          <a:xfrm flipH="1">
            <a:off x="5803447" y="3493180"/>
            <a:ext cx="233363" cy="544512"/>
          </a:xfrm>
          <a:prstGeom prst="line">
            <a:avLst/>
          </a:prstGeom>
          <a:noFill/>
          <a:ln w="25400">
            <a:solidFill>
              <a:srgbClr val="1C1C1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Text Box 9"/>
          <p:cNvSpPr txBox="1">
            <a:spLocks noChangeArrowheads="1"/>
          </p:cNvSpPr>
          <p:nvPr/>
        </p:nvSpPr>
        <p:spPr bwMode="auto">
          <a:xfrm>
            <a:off x="5355772" y="3116942"/>
            <a:ext cx="3200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solidFill>
                  <a:srgbClr val="1C1C1C"/>
                </a:solidFill>
              </a:rPr>
              <a:t>Map ‘</a:t>
            </a:r>
            <a:r>
              <a:rPr lang="en-ZA" sz="1400">
                <a:solidFill>
                  <a:srgbClr val="1C1C1C"/>
                </a:solidFill>
              </a:rPr>
              <a:t>NAND((NAND(x,y),NAND(a,y))</a:t>
            </a:r>
            <a:r>
              <a:rPr lang="en-US" sz="1400">
                <a:solidFill>
                  <a:srgbClr val="1C1C1C"/>
                </a:solidFill>
              </a:rPr>
              <a:t>’ to LB2</a:t>
            </a:r>
          </a:p>
        </p:txBody>
      </p:sp>
      <p:sp>
        <p:nvSpPr>
          <p:cNvPr id="22543" name="Line 8"/>
          <p:cNvSpPr>
            <a:spLocks noChangeShapeType="1"/>
          </p:cNvSpPr>
          <p:nvPr/>
        </p:nvSpPr>
        <p:spPr bwMode="auto">
          <a:xfrm flipV="1">
            <a:off x="3679372" y="5804580"/>
            <a:ext cx="558800" cy="339725"/>
          </a:xfrm>
          <a:prstGeom prst="line">
            <a:avLst/>
          </a:prstGeom>
          <a:noFill/>
          <a:ln w="25400">
            <a:solidFill>
              <a:srgbClr val="1C1C1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4" name="Text Box 9"/>
          <p:cNvSpPr txBox="1">
            <a:spLocks noChangeArrowheads="1"/>
          </p:cNvSpPr>
          <p:nvPr/>
        </p:nvSpPr>
        <p:spPr bwMode="auto">
          <a:xfrm>
            <a:off x="1485447" y="6075587"/>
            <a:ext cx="36972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dirty="0">
                <a:solidFill>
                  <a:srgbClr val="1C1C1C"/>
                </a:solidFill>
              </a:rPr>
              <a:t>Map ‘</a:t>
            </a:r>
            <a:r>
              <a:rPr lang="en-ZA" sz="1400" dirty="0">
                <a:solidFill>
                  <a:srgbClr val="1C1C1C"/>
                </a:solidFill>
              </a:rPr>
              <a:t>AND(</a:t>
            </a:r>
            <a:r>
              <a:rPr lang="en-ZA" sz="1400" dirty="0" err="1">
                <a:solidFill>
                  <a:srgbClr val="1C1C1C"/>
                </a:solidFill>
              </a:rPr>
              <a:t>b,NAND</a:t>
            </a:r>
            <a:r>
              <a:rPr lang="en-ZA" sz="1400" dirty="0">
                <a:solidFill>
                  <a:srgbClr val="1C1C1C"/>
                </a:solidFill>
              </a:rPr>
              <a:t>(NAND(</a:t>
            </a:r>
            <a:r>
              <a:rPr lang="en-ZA" sz="1400" dirty="0" err="1">
                <a:solidFill>
                  <a:srgbClr val="1C1C1C"/>
                </a:solidFill>
              </a:rPr>
              <a:t>b,c</a:t>
            </a:r>
            <a:r>
              <a:rPr lang="en-ZA" sz="1400" dirty="0">
                <a:solidFill>
                  <a:srgbClr val="1C1C1C"/>
                </a:solidFill>
              </a:rPr>
              <a:t>),d)) </a:t>
            </a:r>
            <a:r>
              <a:rPr lang="en-US" sz="1400" dirty="0">
                <a:solidFill>
                  <a:srgbClr val="1C1C1C"/>
                </a:solidFill>
              </a:rPr>
              <a:t>’ to LB3</a:t>
            </a:r>
          </a:p>
        </p:txBody>
      </p:sp>
      <p:sp>
        <p:nvSpPr>
          <p:cNvPr id="22545" name="Rectangle 25"/>
          <p:cNvSpPr>
            <a:spLocks noChangeArrowheads="1"/>
          </p:cNvSpPr>
          <p:nvPr/>
        </p:nvSpPr>
        <p:spPr bwMode="auto">
          <a:xfrm>
            <a:off x="274752" y="6346031"/>
            <a:ext cx="8601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ZA" sz="1600" dirty="0">
                <a:solidFill>
                  <a:srgbClr val="FF0000"/>
                </a:solidFill>
              </a:rPr>
              <a:t>Costing:</a:t>
            </a:r>
            <a:r>
              <a:rPr lang="en-ZA" sz="1600" dirty="0"/>
              <a:t> 3 LBs, </a:t>
            </a:r>
            <a:r>
              <a:rPr lang="en-ZA" sz="1600" dirty="0" smtClean="0"/>
              <a:t>8 </a:t>
            </a:r>
            <a:r>
              <a:rPr lang="en-ZA" sz="1600" dirty="0"/>
              <a:t>LEs (assuming LBs have LEs that are AND or NAND gates)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163285"/>
            <a:ext cx="8385175" cy="855663"/>
          </a:xfrm>
        </p:spPr>
        <p:txBody>
          <a:bodyPr/>
          <a:lstStyle/>
          <a:p>
            <a:pPr>
              <a:defRPr/>
            </a:pPr>
            <a:r>
              <a:rPr lang="en-ZA" dirty="0" smtClean="0"/>
              <a:t>Timing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8" y="1195698"/>
            <a:ext cx="8364991" cy="423545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ZA" sz="2800" dirty="0" smtClean="0"/>
              <a:t>The previous slide didn’t show whether the connections were synchronized (i.e., a shared clock) or asynchronous –since they are all logic gates and no clocks show it’s probably asynchronous</a:t>
            </a:r>
          </a:p>
          <a:p>
            <a:pPr>
              <a:defRPr/>
            </a:pPr>
            <a:r>
              <a:rPr lang="en-ZA" sz="2800" dirty="0" smtClean="0"/>
              <a:t>Determining the timing constrains for synchronous configurations are generally easier, because everything is related to the clock speed. Still, you need to keep in mind cascading calculations.</a:t>
            </a:r>
          </a:p>
          <a:p>
            <a:pPr>
              <a:defRPr/>
            </a:pPr>
            <a:r>
              <a:rPr lang="en-ZA" sz="2800" dirty="0" smtClean="0"/>
              <a:t>For asynchronous use, the implementation could run faster, but can also become a more complicated design, and be more difficult to work out the timing…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439" y="166015"/>
            <a:ext cx="8385175" cy="824582"/>
          </a:xfrm>
        </p:spPr>
        <p:txBody>
          <a:bodyPr/>
          <a:lstStyle/>
          <a:p>
            <a:pPr>
              <a:defRPr/>
            </a:pPr>
            <a:r>
              <a:rPr lang="en-ZA" dirty="0" err="1" smtClean="0"/>
              <a:t>Async</a:t>
            </a:r>
            <a:r>
              <a:rPr lang="en-ZA" dirty="0" smtClean="0"/>
              <a:t> Timing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969963"/>
            <a:ext cx="8475662" cy="4235450"/>
          </a:xfrm>
        </p:spPr>
        <p:txBody>
          <a:bodyPr/>
          <a:lstStyle/>
          <a:p>
            <a:pPr>
              <a:defRPr/>
            </a:pPr>
            <a:r>
              <a:rPr lang="en-ZA" sz="2400" dirty="0" smtClean="0"/>
              <a:t>Keep in mind that the propagation delays for the various gates / </a:t>
            </a:r>
            <a:r>
              <a:rPr lang="en-ZA" sz="2400" dirty="0" err="1" smtClean="0"/>
              <a:t>LUTs</a:t>
            </a:r>
            <a:r>
              <a:rPr lang="en-ZA" sz="2400" dirty="0" smtClean="0"/>
              <a:t> may be different – for example, in the previous example, let’s assume each AND may take 6ns to stabilise, and the NANDS 10ns.</a:t>
            </a:r>
          </a:p>
          <a:p>
            <a:pPr>
              <a:defRPr/>
            </a:pPr>
            <a:r>
              <a:rPr lang="en-ZA" sz="2400" dirty="0" smtClean="0"/>
              <a:t>So time to compute </a:t>
            </a:r>
            <a:r>
              <a:rPr lang="en-ZA" sz="2400" i="1" dirty="0" smtClean="0"/>
              <a:t>out</a:t>
            </a:r>
            <a:r>
              <a:rPr lang="en-ZA" sz="2400" dirty="0" smtClean="0"/>
              <a:t> is =</a:t>
            </a:r>
          </a:p>
        </p:txBody>
      </p:sp>
      <p:sp>
        <p:nvSpPr>
          <p:cNvPr id="4" name="Rectangle 3"/>
          <p:cNvSpPr/>
          <p:nvPr/>
        </p:nvSpPr>
        <p:spPr>
          <a:xfrm>
            <a:off x="55563" y="3019425"/>
            <a:ext cx="8483600" cy="3694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00" lvl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ZA" sz="2400" dirty="0"/>
              <a:t> MAX OF (time to compute x, time to compute y) + 2x10ns = (2x10ns+6ns) + 20ns = </a:t>
            </a:r>
            <a:r>
              <a:rPr lang="en-ZA" sz="2400" b="1" u="sng" dirty="0"/>
              <a:t>46ns</a:t>
            </a:r>
            <a:r>
              <a:rPr lang="en-ZA" sz="2400" dirty="0"/>
              <a:t>  </a:t>
            </a:r>
            <a:r>
              <a:rPr lang="en-ZA" sz="2400" dirty="0">
                <a:solidFill>
                  <a:schemeClr val="tx2">
                    <a:lumMod val="75000"/>
                  </a:schemeClr>
                </a:solidFill>
              </a:rPr>
              <a:t>= pretty fast!! </a:t>
            </a:r>
            <a:r>
              <a:rPr lang="en-ZA" sz="2400" i="1" dirty="0">
                <a:solidFill>
                  <a:schemeClr val="tx2">
                    <a:lumMod val="75000"/>
                  </a:schemeClr>
                </a:solidFill>
              </a:rPr>
              <a:t>Or is it??</a:t>
            </a:r>
          </a:p>
          <a:p>
            <a:pPr lvl="1">
              <a:lnSpc>
                <a:spcPct val="150000"/>
              </a:lnSpc>
              <a:defRPr/>
            </a:pPr>
            <a:r>
              <a:rPr lang="en-ZA" sz="2400" dirty="0"/>
              <a:t>Compared to a 1GHz CPU using just registers (and no </a:t>
            </a:r>
            <a:r>
              <a:rPr lang="en-ZA" sz="2400" dirty="0" err="1"/>
              <a:t>mem</a:t>
            </a:r>
            <a:r>
              <a:rPr lang="en-ZA" sz="2400" dirty="0"/>
              <a:t> access)? </a:t>
            </a:r>
          </a:p>
          <a:p>
            <a:pPr lvl="1">
              <a:lnSpc>
                <a:spcPct val="150000"/>
              </a:lnSpc>
              <a:defRPr/>
            </a:pPr>
            <a:r>
              <a:rPr lang="en-ZA" sz="2000" dirty="0">
                <a:solidFill>
                  <a:srgbClr val="66FFFF"/>
                </a:solidFill>
              </a:rPr>
              <a:t>   </a:t>
            </a:r>
            <a:r>
              <a:rPr lang="en-ZA" sz="2000" b="1" dirty="0">
                <a:solidFill>
                  <a:srgbClr val="FF6600"/>
                </a:solidFill>
              </a:rPr>
              <a:t>Try this calculation for yourself ...</a:t>
            </a:r>
          </a:p>
          <a:p>
            <a:pPr lvl="1">
              <a:defRPr/>
            </a:pPr>
            <a:r>
              <a:rPr lang="en-ZA" sz="2000" dirty="0">
                <a:solidFill>
                  <a:srgbClr val="FF6600"/>
                </a:solidFill>
              </a:rPr>
              <a:t>   (assume each instruction takes on avg. 3 clocks due to pipeline,</a:t>
            </a:r>
            <a:br>
              <a:rPr lang="en-ZA" sz="2000" dirty="0">
                <a:solidFill>
                  <a:srgbClr val="FF6600"/>
                </a:solidFill>
              </a:rPr>
            </a:br>
            <a:r>
              <a:rPr lang="en-ZA" sz="2000" dirty="0">
                <a:solidFill>
                  <a:srgbClr val="FF6600"/>
                </a:solidFill>
              </a:rPr>
              <a:t>    data dependencies, etc, as worst case performance on a</a:t>
            </a:r>
            <a:br>
              <a:rPr lang="en-ZA" sz="2000" dirty="0">
                <a:solidFill>
                  <a:srgbClr val="FF6600"/>
                </a:solidFill>
              </a:rPr>
            </a:br>
            <a:r>
              <a:rPr lang="en-ZA" sz="2000" dirty="0">
                <a:solidFill>
                  <a:srgbClr val="FF6600"/>
                </a:solidFill>
              </a:rPr>
              <a:t>    RISC processor)</a:t>
            </a:r>
            <a:endParaRPr lang="en-US" sz="20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ZA" dirty="0" smtClean="0"/>
              <a:t>Comparing to CPU speed</a:t>
            </a:r>
            <a:endParaRPr lang="en-GB" dirty="0"/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1123723" y="1295853"/>
            <a:ext cx="6910388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ZA" dirty="0"/>
              <a:t>CPU running at 1GHz  </a:t>
            </a:r>
            <a:r>
              <a:rPr lang="en-ZA" dirty="0">
                <a:sym typeface="Wingdings" pitchFamily="2" charset="2"/>
              </a:rPr>
              <a:t> each clock 1ns period</a:t>
            </a:r>
          </a:p>
          <a:p>
            <a:r>
              <a:rPr lang="en-ZA" dirty="0">
                <a:sym typeface="Wingdings" pitchFamily="2" charset="2"/>
              </a:rPr>
              <a:t>Assume each instruction takes ~ 5 clocks each due to pipeline </a:t>
            </a:r>
            <a:r>
              <a:rPr lang="en-ZA" dirty="0" err="1">
                <a:sym typeface="Wingdings" pitchFamily="2" charset="2"/>
              </a:rPr>
              <a:t>etc</a:t>
            </a:r>
            <a:endParaRPr lang="en-ZA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CODE:</a:t>
            </a:r>
          </a:p>
          <a:p>
            <a:r>
              <a:rPr lang="en-US" dirty="0" err="1">
                <a:sym typeface="Wingdings" pitchFamily="2" charset="2"/>
              </a:rPr>
              <a:t>int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doit</a:t>
            </a:r>
            <a:r>
              <a:rPr lang="en-US" dirty="0">
                <a:sym typeface="Wingdings" pitchFamily="2" charset="2"/>
              </a:rPr>
              <a:t> ( unsigned a, b, c, d, e, f, g ) {</a:t>
            </a:r>
          </a:p>
          <a:p>
            <a:r>
              <a:rPr lang="en-US" dirty="0">
                <a:sym typeface="Wingdings" pitchFamily="2" charset="2"/>
              </a:rPr>
              <a:t> unsigned x = AND(</a:t>
            </a:r>
            <a:r>
              <a:rPr lang="en-US" dirty="0" err="1">
                <a:sym typeface="Wingdings" pitchFamily="2" charset="2"/>
              </a:rPr>
              <a:t>e,f,g</a:t>
            </a:r>
            <a:r>
              <a:rPr lang="en-US" dirty="0">
                <a:sym typeface="Wingdings" pitchFamily="2" charset="2"/>
              </a:rPr>
              <a:t>);</a:t>
            </a:r>
          </a:p>
          <a:p>
            <a:r>
              <a:rPr lang="en-US" dirty="0">
                <a:sym typeface="Wingdings" pitchFamily="2" charset="2"/>
              </a:rPr>
              <a:t> unsigned y = AND(</a:t>
            </a:r>
            <a:r>
              <a:rPr lang="en-US" dirty="0" err="1">
                <a:sym typeface="Wingdings" pitchFamily="2" charset="2"/>
              </a:rPr>
              <a:t>b,NAND</a:t>
            </a:r>
            <a:r>
              <a:rPr lang="en-US" dirty="0">
                <a:sym typeface="Wingdings" pitchFamily="2" charset="2"/>
              </a:rPr>
              <a:t>(NAND(</a:t>
            </a:r>
            <a:r>
              <a:rPr lang="en-US" dirty="0" err="1">
                <a:sym typeface="Wingdings" pitchFamily="2" charset="2"/>
              </a:rPr>
              <a:t>b,c</a:t>
            </a:r>
            <a:r>
              <a:rPr lang="en-US" dirty="0">
                <a:sym typeface="Wingdings" pitchFamily="2" charset="2"/>
              </a:rPr>
              <a:t>),d)) </a:t>
            </a:r>
          </a:p>
          <a:p>
            <a:r>
              <a:rPr lang="en-US" dirty="0">
                <a:sym typeface="Wingdings" pitchFamily="2" charset="2"/>
              </a:rPr>
              <a:t> out = NAND((NAND(</a:t>
            </a:r>
            <a:r>
              <a:rPr lang="en-US" dirty="0" err="1">
                <a:sym typeface="Wingdings" pitchFamily="2" charset="2"/>
              </a:rPr>
              <a:t>x,y</a:t>
            </a:r>
            <a:r>
              <a:rPr lang="en-US" dirty="0">
                <a:sym typeface="Wingdings" pitchFamily="2" charset="2"/>
              </a:rPr>
              <a:t>),NAND(</a:t>
            </a:r>
            <a:r>
              <a:rPr lang="en-US" dirty="0" err="1">
                <a:sym typeface="Wingdings" pitchFamily="2" charset="2"/>
              </a:rPr>
              <a:t>a,y</a:t>
            </a:r>
            <a:r>
              <a:rPr lang="en-US" dirty="0">
                <a:sym typeface="Wingdings" pitchFamily="2" charset="2"/>
              </a:rPr>
              <a:t>))</a:t>
            </a:r>
          </a:p>
          <a:p>
            <a:r>
              <a:rPr lang="en-US" dirty="0">
                <a:sym typeface="Wingdings" pitchFamily="2" charset="2"/>
              </a:rPr>
              <a:t>  return out;</a:t>
            </a:r>
          </a:p>
          <a:p>
            <a:r>
              <a:rPr lang="en-US" dirty="0">
                <a:sym typeface="Wingdings" pitchFamily="2" charset="2"/>
              </a:rPr>
              <a:t>}</a:t>
            </a:r>
            <a:endParaRPr lang="en-ZA" dirty="0">
              <a:sym typeface="Wingdings" pitchFamily="2" charset="2"/>
            </a:endParaRPr>
          </a:p>
          <a:p>
            <a:endParaRPr lang="en-GB" dirty="0"/>
          </a:p>
        </p:txBody>
      </p:sp>
      <p:sp>
        <p:nvSpPr>
          <p:cNvPr id="25604" name="Left Brace 5"/>
          <p:cNvSpPr>
            <a:spLocks/>
          </p:cNvSpPr>
          <p:nvPr/>
        </p:nvSpPr>
        <p:spPr bwMode="auto">
          <a:xfrm>
            <a:off x="922111" y="2505528"/>
            <a:ext cx="266700" cy="879475"/>
          </a:xfrm>
          <a:prstGeom prst="leftBrace">
            <a:avLst>
              <a:gd name="adj1" fmla="val 8320"/>
              <a:gd name="adj2" fmla="val 50000"/>
            </a:avLst>
          </a:prstGeom>
          <a:noFill/>
          <a:ln w="127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136423" y="3872366"/>
            <a:ext cx="7494588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ym typeface="Wingdings" pitchFamily="2" charset="2"/>
              </a:rPr>
              <a:t>unsigned t1 = AND(</a:t>
            </a:r>
            <a:r>
              <a:rPr lang="en-US" dirty="0" err="1">
                <a:sym typeface="Wingdings" pitchFamily="2" charset="2"/>
              </a:rPr>
              <a:t>e,f</a:t>
            </a:r>
            <a:r>
              <a:rPr lang="en-US" dirty="0">
                <a:sym typeface="Wingdings" pitchFamily="2" charset="2"/>
              </a:rPr>
              <a:t>);     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  1 instruction, i.e. AND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t1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,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,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f </a:t>
            </a:r>
            <a:endParaRPr lang="en-US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>
              <a:defRPr/>
            </a:pPr>
            <a:r>
              <a:rPr lang="en-US" dirty="0">
                <a:sym typeface="Wingdings" pitchFamily="2" charset="2"/>
              </a:rPr>
              <a:t>unsigned x = AND(t1,g);</a:t>
            </a:r>
          </a:p>
          <a:p>
            <a:pPr>
              <a:defRPr/>
            </a:pPr>
            <a:r>
              <a:rPr lang="en-US" dirty="0">
                <a:sym typeface="Wingdings" pitchFamily="2" charset="2"/>
              </a:rPr>
              <a:t>unsigned t1 = NAND(</a:t>
            </a:r>
            <a:r>
              <a:rPr lang="en-US" dirty="0" err="1">
                <a:sym typeface="Wingdings" pitchFamily="2" charset="2"/>
              </a:rPr>
              <a:t>b,c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pPr>
              <a:defRPr/>
            </a:pPr>
            <a:r>
              <a:rPr lang="en-US" dirty="0">
                <a:sym typeface="Wingdings" pitchFamily="2" charset="2"/>
              </a:rPr>
              <a:t>unsigned t2 = NAND(t1,d)</a:t>
            </a:r>
          </a:p>
          <a:p>
            <a:pPr>
              <a:defRPr/>
            </a:pPr>
            <a:r>
              <a:rPr lang="en-US" dirty="0">
                <a:sym typeface="Wingdings" pitchFamily="2" charset="2"/>
              </a:rPr>
              <a:t>unsigned y = AND(b,t2) </a:t>
            </a:r>
          </a:p>
          <a:p>
            <a:pPr>
              <a:defRPr/>
            </a:pPr>
            <a:r>
              <a:rPr lang="en-US" dirty="0">
                <a:sym typeface="Wingdings" pitchFamily="2" charset="2"/>
              </a:rPr>
              <a:t>t1 = NAND(</a:t>
            </a:r>
            <a:r>
              <a:rPr lang="en-US" dirty="0" err="1">
                <a:sym typeface="Wingdings" pitchFamily="2" charset="2"/>
              </a:rPr>
              <a:t>x,y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pPr>
              <a:defRPr/>
            </a:pPr>
            <a:r>
              <a:rPr lang="en-US" dirty="0">
                <a:sym typeface="Wingdings" pitchFamily="2" charset="2"/>
              </a:rPr>
              <a:t>t2 = NAND(</a:t>
            </a:r>
            <a:r>
              <a:rPr lang="en-US" dirty="0" err="1">
                <a:sym typeface="Wingdings" pitchFamily="2" charset="2"/>
              </a:rPr>
              <a:t>a,y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pPr>
              <a:defRPr/>
            </a:pPr>
            <a:r>
              <a:rPr lang="en-US" dirty="0">
                <a:sym typeface="Wingdings" pitchFamily="2" charset="2"/>
              </a:rPr>
              <a:t>out = NAND(t1,t2)</a:t>
            </a:r>
            <a:endParaRPr lang="en-ZA" dirty="0">
              <a:sym typeface="Wingdings" pitchFamily="2" charset="2"/>
            </a:endParaRPr>
          </a:p>
        </p:txBody>
      </p:sp>
      <p:sp>
        <p:nvSpPr>
          <p:cNvPr id="25606" name="Left Brace 7"/>
          <p:cNvSpPr>
            <a:spLocks/>
          </p:cNvSpPr>
          <p:nvPr/>
        </p:nvSpPr>
        <p:spPr bwMode="auto">
          <a:xfrm>
            <a:off x="934811" y="3929516"/>
            <a:ext cx="254000" cy="2082800"/>
          </a:xfrm>
          <a:prstGeom prst="leftBrace">
            <a:avLst>
              <a:gd name="adj1" fmla="val 8314"/>
              <a:gd name="adj2" fmla="val 50000"/>
            </a:avLst>
          </a:prstGeom>
          <a:noFill/>
          <a:ln w="127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25607" name="Curved Connector 9"/>
          <p:cNvCxnSpPr>
            <a:cxnSpLocks noChangeShapeType="1"/>
          </p:cNvCxnSpPr>
          <p:nvPr/>
        </p:nvCxnSpPr>
        <p:spPr bwMode="auto">
          <a:xfrm rot="10800000" flipV="1">
            <a:off x="736373" y="3370716"/>
            <a:ext cx="1588" cy="1189037"/>
          </a:xfrm>
          <a:prstGeom prst="curvedConnector3">
            <a:avLst>
              <a:gd name="adj1" fmla="val 25911847"/>
            </a:avLst>
          </a:prstGeom>
          <a:noFill/>
          <a:ln w="12700" algn="ctr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4"/>
          <p:cNvSpPr/>
          <p:nvPr/>
        </p:nvSpPr>
        <p:spPr>
          <a:xfrm>
            <a:off x="3474811" y="5518603"/>
            <a:ext cx="4910137" cy="922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in all 8 instructions    8 x 3 clocks ea. </a:t>
            </a:r>
          </a:p>
          <a:p>
            <a:pPr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 =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24 ns   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assuming all registers pre-loaded)</a:t>
            </a:r>
          </a:p>
          <a:p>
            <a:pPr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 A speed-up of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1.92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over the FPGA case</a:t>
            </a:r>
            <a:endParaRPr lang="en-ZA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51311" y="2265816"/>
            <a:ext cx="2544762" cy="922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But some of these</a:t>
            </a:r>
          </a:p>
          <a:p>
            <a:pPr>
              <a:defRPr/>
            </a:pPr>
            <a:r>
              <a:rPr lang="en-US" i="1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Can’t be done as just 1</a:t>
            </a:r>
          </a:p>
          <a:p>
            <a:pPr>
              <a:defRPr/>
            </a:pPr>
            <a:r>
              <a:rPr lang="en-US" i="1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RISC instruction.</a:t>
            </a:r>
            <a:endParaRPr lang="en-GB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ZA" dirty="0" smtClean="0"/>
              <a:t>Plans for Next lecture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/>
              <a:t>RC architecture case studies</a:t>
            </a:r>
          </a:p>
          <a:p>
            <a:pPr lvl="1">
              <a:defRPr/>
            </a:pPr>
            <a:r>
              <a:rPr lang="en-ZA" dirty="0" smtClean="0"/>
              <a:t>IBM Blade &amp; the cell processor</a:t>
            </a:r>
          </a:p>
          <a:p>
            <a:pPr lvl="1">
              <a:defRPr/>
            </a:pPr>
            <a:r>
              <a:rPr lang="en-ZA" dirty="0" smtClean="0"/>
              <a:t>Some large-scale RC systems</a:t>
            </a:r>
          </a:p>
          <a:p>
            <a:pPr>
              <a:defRPr/>
            </a:pPr>
            <a:r>
              <a:rPr lang="en-ZA" dirty="0" smtClean="0"/>
              <a:t>Amdahl’s Law reviewed and critiqued</a:t>
            </a:r>
          </a:p>
          <a:p>
            <a:pPr marL="457200" lvl="1" indent="0">
              <a:buNone/>
              <a:defRPr/>
            </a:pPr>
            <a:endParaRPr lang="en-Z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ZA" dirty="0" smtClean="0"/>
              <a:t>Project Teams &amp; Marking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81050" y="1470025"/>
            <a:ext cx="8007350" cy="4191000"/>
          </a:xfrm>
        </p:spPr>
        <p:txBody>
          <a:bodyPr/>
          <a:lstStyle/>
          <a:p>
            <a:pPr>
              <a:defRPr/>
            </a:pPr>
            <a:r>
              <a:rPr lang="en-ZA" dirty="0" smtClean="0"/>
              <a:t>Projects done as </a:t>
            </a:r>
            <a:r>
              <a:rPr lang="en-ZA" dirty="0" smtClean="0">
                <a:solidFill>
                  <a:schemeClr val="tx2">
                    <a:lumMod val="75000"/>
                  </a:schemeClr>
                </a:solidFill>
              </a:rPr>
              <a:t>teams of 2 or 3</a:t>
            </a:r>
          </a:p>
          <a:p>
            <a:pPr lvl="1">
              <a:defRPr/>
            </a:pPr>
            <a:r>
              <a:rPr lang="en-ZA" dirty="0" smtClean="0"/>
              <a:t>(confirm team of 1 or 3 with lecturer)</a:t>
            </a:r>
          </a:p>
          <a:p>
            <a:pPr>
              <a:defRPr/>
            </a:pPr>
            <a:r>
              <a:rPr lang="en-ZA" dirty="0" smtClean="0"/>
              <a:t>Milestone Dates</a:t>
            </a:r>
          </a:p>
          <a:p>
            <a:pPr lvl="1">
              <a:defRPr/>
            </a:pPr>
            <a:r>
              <a:rPr lang="en-ZA" dirty="0" smtClean="0"/>
              <a:t>Blog (</a:t>
            </a:r>
            <a:r>
              <a:rPr lang="en-ZA" dirty="0" smtClean="0">
                <a:solidFill>
                  <a:schemeClr val="tx2">
                    <a:lumMod val="90000"/>
                  </a:schemeClr>
                </a:solidFill>
              </a:rPr>
              <a:t>due </a:t>
            </a:r>
            <a:r>
              <a:rPr lang="en-ZA" b="1" dirty="0" smtClean="0">
                <a:solidFill>
                  <a:schemeClr val="tx2">
                    <a:lumMod val="90000"/>
                  </a:schemeClr>
                </a:solidFill>
              </a:rPr>
              <a:t>3 Apr</a:t>
            </a:r>
            <a:r>
              <a:rPr lang="en-ZA" dirty="0" smtClean="0"/>
              <a:t>)</a:t>
            </a:r>
          </a:p>
          <a:p>
            <a:pPr lvl="1">
              <a:defRPr/>
            </a:pPr>
            <a:r>
              <a:rPr lang="en-ZA" dirty="0" smtClean="0"/>
              <a:t>Design review (</a:t>
            </a:r>
            <a:r>
              <a:rPr lang="en-ZA" dirty="0" err="1" smtClean="0">
                <a:solidFill>
                  <a:schemeClr val="tx2">
                    <a:lumMod val="90000"/>
                  </a:schemeClr>
                </a:solidFill>
              </a:rPr>
              <a:t>todo</a:t>
            </a:r>
            <a:r>
              <a:rPr lang="en-ZA" dirty="0" smtClean="0">
                <a:solidFill>
                  <a:schemeClr val="tx2">
                    <a:lumMod val="90000"/>
                  </a:schemeClr>
                </a:solidFill>
              </a:rPr>
              <a:t> list by 7 May</a:t>
            </a:r>
            <a:r>
              <a:rPr lang="en-ZA" dirty="0" smtClean="0"/>
              <a:t>)</a:t>
            </a:r>
          </a:p>
          <a:p>
            <a:pPr lvl="1">
              <a:defRPr/>
            </a:pPr>
            <a:r>
              <a:rPr lang="en-ZA" dirty="0" smtClean="0"/>
              <a:t>Demo (</a:t>
            </a:r>
            <a:r>
              <a:rPr lang="en-ZA" dirty="0" smtClean="0">
                <a:solidFill>
                  <a:schemeClr val="tx2">
                    <a:lumMod val="90000"/>
                  </a:schemeClr>
                </a:solidFill>
              </a:rPr>
              <a:t>16-17 May</a:t>
            </a:r>
            <a:r>
              <a:rPr lang="en-ZA" dirty="0" smtClean="0"/>
              <a:t>)</a:t>
            </a:r>
          </a:p>
          <a:p>
            <a:pPr lvl="1">
              <a:defRPr/>
            </a:pPr>
            <a:r>
              <a:rPr lang="en-ZA" dirty="0" smtClean="0"/>
              <a:t>Code and final report (</a:t>
            </a:r>
            <a:r>
              <a:rPr lang="en-ZA" dirty="0" smtClean="0">
                <a:solidFill>
                  <a:schemeClr val="tx2">
                    <a:lumMod val="90000"/>
                  </a:schemeClr>
                </a:solidFill>
              </a:rPr>
              <a:t>20 May</a:t>
            </a:r>
            <a:r>
              <a:rPr lang="en-ZA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787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46100" y="668338"/>
            <a:ext cx="7410450" cy="4422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92138" y="774700"/>
            <a:ext cx="1930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ZA" sz="2400" dirty="0" smtClean="0">
                <a:solidFill>
                  <a:schemeClr val="accent2">
                    <a:lumMod val="50000"/>
                  </a:schemeClr>
                </a:solidFill>
              </a:rPr>
              <a:t>Early Notice: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4" name="Picture 5" descr="post-it-not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9388" y="1331913"/>
            <a:ext cx="267335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6"/>
          <p:cNvSpPr txBox="1">
            <a:spLocks noChangeArrowheads="1"/>
          </p:cNvSpPr>
          <p:nvPr/>
        </p:nvSpPr>
        <p:spPr bwMode="auto">
          <a:xfrm rot="-246289">
            <a:off x="1712913" y="2220913"/>
            <a:ext cx="19875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2800" b="1" dirty="0">
                <a:solidFill>
                  <a:srgbClr val="1C1C1C"/>
                </a:solidFill>
                <a:latin typeface="Comic Sans MS" pitchFamily="66" charset="0"/>
              </a:rPr>
              <a:t>Quiz next</a:t>
            </a:r>
          </a:p>
          <a:p>
            <a:r>
              <a:rPr lang="en-ZA" sz="2800" b="1" dirty="0">
                <a:solidFill>
                  <a:srgbClr val="1C1C1C"/>
                </a:solidFill>
                <a:latin typeface="Comic Sans MS" pitchFamily="66" charset="0"/>
              </a:rPr>
              <a:t>Thursday!</a:t>
            </a:r>
            <a:endParaRPr lang="en-US" sz="2800" b="1" dirty="0">
              <a:solidFill>
                <a:srgbClr val="1C1C1C"/>
              </a:solidFill>
              <a:latin typeface="Comic Sans MS" pitchFamily="66" charset="0"/>
            </a:endParaRP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4389438" y="1843088"/>
            <a:ext cx="384016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dirty="0">
                <a:solidFill>
                  <a:srgbClr val="1C1C1C"/>
                </a:solidFill>
              </a:rPr>
              <a:t>Quiz </a:t>
            </a:r>
            <a:r>
              <a:rPr lang="en-ZA" dirty="0" smtClean="0">
                <a:solidFill>
                  <a:srgbClr val="1C1C1C"/>
                </a:solidFill>
              </a:rPr>
              <a:t>3 Thursday (25 </a:t>
            </a:r>
            <a:r>
              <a:rPr lang="en-ZA" dirty="0">
                <a:solidFill>
                  <a:srgbClr val="1C1C1C"/>
                </a:solidFill>
              </a:rPr>
              <a:t>Apr)</a:t>
            </a:r>
          </a:p>
          <a:p>
            <a:r>
              <a:rPr lang="en-ZA" dirty="0" smtClean="0">
                <a:solidFill>
                  <a:srgbClr val="1C1C1C"/>
                </a:solidFill>
              </a:rPr>
              <a:t>Held 2pm, 45 minutes</a:t>
            </a:r>
            <a:endParaRPr lang="en-ZA" dirty="0">
              <a:solidFill>
                <a:srgbClr val="1C1C1C"/>
              </a:solidFill>
            </a:endParaRPr>
          </a:p>
          <a:p>
            <a:r>
              <a:rPr lang="en-ZA" dirty="0">
                <a:solidFill>
                  <a:srgbClr val="1C1C1C"/>
                </a:solidFill>
              </a:rPr>
              <a:t>Covers</a:t>
            </a:r>
          </a:p>
          <a:p>
            <a:pPr lvl="1"/>
            <a:r>
              <a:rPr lang="en-US" dirty="0">
                <a:solidFill>
                  <a:srgbClr val="1C1C1C"/>
                </a:solidFill>
              </a:rPr>
              <a:t>Lecture </a:t>
            </a:r>
            <a:r>
              <a:rPr lang="en-US" dirty="0" smtClean="0">
                <a:solidFill>
                  <a:srgbClr val="1C1C1C"/>
                </a:solidFill>
              </a:rPr>
              <a:t>12 </a:t>
            </a:r>
            <a:r>
              <a:rPr lang="en-US" dirty="0">
                <a:solidFill>
                  <a:srgbClr val="1C1C1C"/>
                </a:solidFill>
              </a:rPr>
              <a:t>– </a:t>
            </a:r>
            <a:r>
              <a:rPr lang="en-US" dirty="0" smtClean="0">
                <a:solidFill>
                  <a:srgbClr val="1C1C1C"/>
                </a:solidFill>
              </a:rPr>
              <a:t>16</a:t>
            </a:r>
            <a:endParaRPr lang="en-US" dirty="0">
              <a:solidFill>
                <a:srgbClr val="1C1C1C"/>
              </a:solidFill>
            </a:endParaRPr>
          </a:p>
          <a:p>
            <a:pPr lvl="1"/>
            <a:r>
              <a:rPr lang="en-US" dirty="0" smtClean="0">
                <a:solidFill>
                  <a:srgbClr val="1C1C1C"/>
                </a:solidFill>
              </a:rPr>
              <a:t>Seminar 7 (CH7),</a:t>
            </a:r>
          </a:p>
          <a:p>
            <a:pPr lvl="1"/>
            <a:r>
              <a:rPr lang="en-US" dirty="0" smtClean="0">
                <a:solidFill>
                  <a:srgbClr val="1C1C1C"/>
                </a:solidFill>
              </a:rPr>
              <a:t>Seminar 8 (CH14)</a:t>
            </a:r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8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Report Marking 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842" y="1312591"/>
            <a:ext cx="7989672" cy="49793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Assignment work is marked in relation to</a:t>
            </a:r>
          </a:p>
          <a:p>
            <a:pPr lvl="1"/>
            <a:r>
              <a:rPr lang="en-US" dirty="0" smtClean="0"/>
              <a:t>Correctness</a:t>
            </a:r>
          </a:p>
          <a:p>
            <a:pPr lvl="1"/>
            <a:r>
              <a:rPr lang="en-US" dirty="0" smtClean="0"/>
              <a:t>Completion</a:t>
            </a:r>
          </a:p>
          <a:p>
            <a:pPr lvl="1"/>
            <a:r>
              <a:rPr lang="en-US" dirty="0"/>
              <a:t>Structure, effectiveness of wording &amp; layout</a:t>
            </a:r>
            <a:endParaRPr lang="en-US" dirty="0" smtClean="0"/>
          </a:p>
          <a:p>
            <a:pPr lvl="1"/>
            <a:r>
              <a:rPr lang="en-US" dirty="0"/>
              <a:t>Adequate amount of detail/results </a:t>
            </a:r>
            <a:r>
              <a:rPr lang="en-US" dirty="0" smtClean="0"/>
              <a:t>shown &amp; effectively dealing with the details</a:t>
            </a:r>
          </a:p>
          <a:p>
            <a:pPr lvl="1"/>
            <a:r>
              <a:rPr lang="en-US" dirty="0" smtClean="0"/>
              <a:t>Indication of student’s understanding and engagement with the discipline</a:t>
            </a:r>
          </a:p>
          <a:p>
            <a:pPr lvl="1"/>
            <a:r>
              <a:rPr lang="en-US" dirty="0" smtClean="0"/>
              <a:t>Clarity of explanations/motivation of results</a:t>
            </a:r>
          </a:p>
          <a:p>
            <a:pPr lvl="1"/>
            <a:r>
              <a:rPr lang="en-US" dirty="0" smtClean="0"/>
              <a:t>Professionalism and overall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518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 &amp; Effectiveness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4286" y="2953157"/>
            <a:ext cx="2971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Cobbled together;</a:t>
            </a:r>
          </a:p>
          <a:p>
            <a:r>
              <a:rPr lang="en-US" dirty="0" smtClean="0"/>
              <a:t>List of points with no effort to formulate a logical structure or flow to the argument/results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4286" y="1817913"/>
            <a:ext cx="914400" cy="9688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 lower marks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65572" y="1817913"/>
            <a:ext cx="914400" cy="9688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 higher marks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0057" y="2908050"/>
            <a:ext cx="27867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Well structured;</a:t>
            </a:r>
          </a:p>
          <a:p>
            <a:r>
              <a:rPr lang="en-US" dirty="0" smtClean="0"/>
              <a:t>Clear progression;</a:t>
            </a:r>
          </a:p>
          <a:p>
            <a:r>
              <a:rPr lang="en-US" dirty="0" smtClean="0"/>
              <a:t>Logically structured;</a:t>
            </a:r>
          </a:p>
          <a:p>
            <a:r>
              <a:rPr lang="en-US" dirty="0" smtClean="0"/>
              <a:t>Clear and effective use of headings (if headings are requested); table of contents and clear title (if asked for)</a:t>
            </a:r>
            <a:endParaRPr lang="en-US" dirty="0"/>
          </a:p>
        </p:txBody>
      </p:sp>
      <p:sp>
        <p:nvSpPr>
          <p:cNvPr id="8" name="Left-Right Arrow 7"/>
          <p:cNvSpPr/>
          <p:nvPr/>
        </p:nvSpPr>
        <p:spPr>
          <a:xfrm>
            <a:off x="1707861" y="1883226"/>
            <a:ext cx="5785531" cy="838201"/>
          </a:xfrm>
          <a:prstGeom prst="leftRightArrow">
            <a:avLst/>
          </a:prstGeom>
          <a:gradFill>
            <a:gsLst>
              <a:gs pos="0">
                <a:srgbClr val="FF0000"/>
              </a:gs>
              <a:gs pos="100000">
                <a:srgbClr val="00B050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565572" y="1469571"/>
            <a:ext cx="117618" cy="3034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77967" y="698404"/>
            <a:ext cx="248725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Note that a mark out of 10 is just an example, depending what the assignment is marked out of in total, and weighting for different sections, this can change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29680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4286" y="2953157"/>
            <a:ext cx="34943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Poor understanding;</a:t>
            </a:r>
          </a:p>
          <a:p>
            <a:r>
              <a:rPr lang="en-US" dirty="0" smtClean="0"/>
              <a:t>Over generalizing;</a:t>
            </a:r>
          </a:p>
          <a:p>
            <a:r>
              <a:rPr lang="en-US" dirty="0" smtClean="0"/>
              <a:t>Mathematical/logical mistakes;</a:t>
            </a:r>
          </a:p>
          <a:p>
            <a:r>
              <a:rPr lang="en-US" dirty="0" smtClean="0"/>
              <a:t>Non-critical discussion;</a:t>
            </a:r>
          </a:p>
          <a:p>
            <a:r>
              <a:rPr lang="en-US" dirty="0" smtClean="0"/>
              <a:t>Stating facts without adequate</a:t>
            </a:r>
          </a:p>
          <a:p>
            <a:r>
              <a:rPr lang="en-US" dirty="0"/>
              <a:t> </a:t>
            </a:r>
            <a:r>
              <a:rPr lang="en-US" dirty="0" smtClean="0"/>
              <a:t> motivation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4286" y="1817913"/>
            <a:ext cx="914400" cy="9688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 lower marks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65572" y="1817913"/>
            <a:ext cx="914400" cy="9688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 higher marks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44885" y="2908050"/>
            <a:ext cx="34463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Clear grasp of </a:t>
            </a:r>
            <a:r>
              <a:rPr lang="en-US" dirty="0" smtClean="0"/>
              <a:t>methods;</a:t>
            </a:r>
          </a:p>
          <a:p>
            <a:r>
              <a:rPr lang="en-US" dirty="0" smtClean="0"/>
              <a:t>Good discussion of techniques;</a:t>
            </a:r>
          </a:p>
          <a:p>
            <a:r>
              <a:rPr lang="en-US" dirty="0" smtClean="0"/>
              <a:t>Correct math and calculations;</a:t>
            </a:r>
          </a:p>
          <a:p>
            <a:r>
              <a:rPr lang="en-US" dirty="0" smtClean="0"/>
              <a:t>Good choices;</a:t>
            </a:r>
          </a:p>
          <a:p>
            <a:r>
              <a:rPr lang="en-US" dirty="0" smtClean="0"/>
              <a:t>Indication of scope;</a:t>
            </a:r>
          </a:p>
          <a:p>
            <a:r>
              <a:rPr lang="en-US" dirty="0" smtClean="0"/>
              <a:t>Clear / logical reasoning </a:t>
            </a:r>
          </a:p>
          <a:p>
            <a:r>
              <a:rPr lang="en-US" dirty="0"/>
              <a:t> </a:t>
            </a:r>
            <a:r>
              <a:rPr lang="en-US" dirty="0" smtClean="0"/>
              <a:t> and motivation;</a:t>
            </a:r>
          </a:p>
          <a:p>
            <a:r>
              <a:rPr lang="en-US" dirty="0" smtClean="0"/>
              <a:t>Appropriate terminology</a:t>
            </a:r>
            <a:endParaRPr lang="en-US" dirty="0"/>
          </a:p>
        </p:txBody>
      </p:sp>
      <p:sp>
        <p:nvSpPr>
          <p:cNvPr id="8" name="Left-Right Arrow 7"/>
          <p:cNvSpPr/>
          <p:nvPr/>
        </p:nvSpPr>
        <p:spPr>
          <a:xfrm>
            <a:off x="1707861" y="1883226"/>
            <a:ext cx="5785531" cy="838201"/>
          </a:xfrm>
          <a:prstGeom prst="leftRightArrow">
            <a:avLst/>
          </a:prstGeom>
          <a:gradFill>
            <a:gsLst>
              <a:gs pos="0">
                <a:srgbClr val="FF0000"/>
              </a:gs>
              <a:gs pos="100000">
                <a:srgbClr val="00B050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33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Correctness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4286" y="2953157"/>
            <a:ext cx="22424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Wrong answers;</a:t>
            </a:r>
          </a:p>
          <a:p>
            <a:r>
              <a:rPr lang="en-US" dirty="0" smtClean="0"/>
              <a:t>Many mistakes;</a:t>
            </a:r>
          </a:p>
          <a:p>
            <a:r>
              <a:rPr lang="en-US" dirty="0" smtClean="0"/>
              <a:t>Illogical results; Inadequate proof / evidence for presented conclusions or results.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4286" y="1817913"/>
            <a:ext cx="914400" cy="9688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 lower marks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65572" y="1817913"/>
            <a:ext cx="914400" cy="9688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 higher marks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47659" y="2908050"/>
            <a:ext cx="3082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Correct answers;</a:t>
            </a:r>
          </a:p>
          <a:p>
            <a:r>
              <a:rPr lang="en-US" dirty="0" smtClean="0"/>
              <a:t>Well formulated proofs /</a:t>
            </a:r>
          </a:p>
          <a:p>
            <a:r>
              <a:rPr lang="en-US" dirty="0"/>
              <a:t> </a:t>
            </a:r>
            <a:r>
              <a:rPr lang="en-US" dirty="0" smtClean="0"/>
              <a:t> correct explanations;</a:t>
            </a:r>
          </a:p>
          <a:p>
            <a:r>
              <a:rPr lang="en-US" dirty="0" smtClean="0"/>
              <a:t>Logical deductions used;</a:t>
            </a:r>
          </a:p>
          <a:p>
            <a:r>
              <a:rPr lang="en-US" dirty="0" smtClean="0"/>
              <a:t>Adequate evidence / proofs to support conclusions or generalized results</a:t>
            </a:r>
          </a:p>
          <a:p>
            <a:endParaRPr lang="en-US" dirty="0"/>
          </a:p>
        </p:txBody>
      </p:sp>
      <p:sp>
        <p:nvSpPr>
          <p:cNvPr id="8" name="Left-Right Arrow 7"/>
          <p:cNvSpPr/>
          <p:nvPr/>
        </p:nvSpPr>
        <p:spPr>
          <a:xfrm>
            <a:off x="1707861" y="1883226"/>
            <a:ext cx="5785531" cy="838201"/>
          </a:xfrm>
          <a:prstGeom prst="leftRightArrow">
            <a:avLst/>
          </a:prstGeom>
          <a:gradFill>
            <a:gsLst>
              <a:gs pos="0">
                <a:srgbClr val="FF0000"/>
              </a:gs>
              <a:gs pos="100000">
                <a:srgbClr val="00B050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18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084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4084 Theme.thmx</Template>
  <TotalTime>2561</TotalTime>
  <Words>2048</Words>
  <Application>Microsoft Office PowerPoint</Application>
  <PresentationFormat>On-screen Show (4:3)</PresentationFormat>
  <Paragraphs>337</Paragraphs>
  <Slides>34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4084 Theme</vt:lpstr>
      <vt:lpstr>Visio</vt:lpstr>
      <vt:lpstr>PowerPoint Presentation</vt:lpstr>
      <vt:lpstr>Lecture Overview</vt:lpstr>
      <vt:lpstr>Reminder</vt:lpstr>
      <vt:lpstr>Project Teams &amp; Marking</vt:lpstr>
      <vt:lpstr>PowerPoint Presentation</vt:lpstr>
      <vt:lpstr>Report Marking process</vt:lpstr>
      <vt:lpstr>Structure &amp; Effectiveness</vt:lpstr>
      <vt:lpstr>Understanding</vt:lpstr>
      <vt:lpstr>Correctness</vt:lpstr>
      <vt:lpstr>Level of detail &amp; Dealing with details</vt:lpstr>
      <vt:lpstr>Engagement with the discipline</vt:lpstr>
      <vt:lpstr>Professionalism</vt:lpstr>
      <vt:lpstr>RC Architectures Overview</vt:lpstr>
      <vt:lpstr>Is it or isn’t it reconfigurable…?</vt:lpstr>
      <vt:lpstr>RC Architectures</vt:lpstr>
      <vt:lpstr>RC Architectures – basic forms</vt:lpstr>
      <vt:lpstr>RC Architectures – basic forms</vt:lpstr>
      <vt:lpstr>General Architecture for using FPGA-based RC</vt:lpstr>
      <vt:lpstr>FPGA Interns</vt:lpstr>
      <vt:lpstr>FPGA internal structure</vt:lpstr>
      <vt:lpstr>Logic Elements – Remember  your logic primitives</vt:lpstr>
      <vt:lpstr>Look Up Tables (LUTs)</vt:lpstr>
      <vt:lpstr>Simple 3-LUT implementation for a PLB</vt:lpstr>
      <vt:lpstr>Simple 3-LUT implementation for a PLB</vt:lpstr>
      <vt:lpstr>Mainstream* Programmable Logic Block (PLB)</vt:lpstr>
      <vt:lpstr>Logic block clusters (LBCs) and Configurable logic blocks (CLBs)</vt:lpstr>
      <vt:lpstr>Xilinx L and M Slices Approach for configurable logic blocks (CLBs)</vt:lpstr>
      <vt:lpstr>PowerPoint Presentation</vt:lpstr>
      <vt:lpstr>PowerPoint Presentation</vt:lpstr>
      <vt:lpstr>HDL to FPGA execution &amp; LE cost</vt:lpstr>
      <vt:lpstr>Timing calculations</vt:lpstr>
      <vt:lpstr>Async Timing calculations</vt:lpstr>
      <vt:lpstr>Comparing to CPU speed</vt:lpstr>
      <vt:lpstr>Plans for Next lecture</vt:lpstr>
    </vt:vector>
  </TitlesOfParts>
  <Company>University of Cape Town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EEE4084F Digital Systems</dc:title>
  <dc:subject>RC architecture basics</dc:subject>
  <dc:creator>Simon Winberg</dc:creator>
  <cp:lastModifiedBy>Simon Winberg</cp:lastModifiedBy>
  <cp:revision>245</cp:revision>
  <dcterms:created xsi:type="dcterms:W3CDTF">2009-02-10T02:25:54Z</dcterms:created>
  <dcterms:modified xsi:type="dcterms:W3CDTF">2013-04-17T20:22:28Z</dcterms:modified>
  <cp:category>Lectures</cp:category>
</cp:coreProperties>
</file>