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1"/>
  </p:sldMasterIdLst>
  <p:notesMasterIdLst>
    <p:notesMasterId r:id="rId28"/>
  </p:notesMasterIdLst>
  <p:sldIdLst>
    <p:sldId id="369" r:id="rId2"/>
    <p:sldId id="273" r:id="rId3"/>
    <p:sldId id="393" r:id="rId4"/>
    <p:sldId id="394" r:id="rId5"/>
    <p:sldId id="395" r:id="rId6"/>
    <p:sldId id="396" r:id="rId7"/>
    <p:sldId id="397" r:id="rId8"/>
    <p:sldId id="346" r:id="rId9"/>
    <p:sldId id="327" r:id="rId10"/>
    <p:sldId id="384" r:id="rId11"/>
    <p:sldId id="385" r:id="rId12"/>
    <p:sldId id="392" r:id="rId13"/>
    <p:sldId id="389" r:id="rId14"/>
    <p:sldId id="390" r:id="rId15"/>
    <p:sldId id="391" r:id="rId16"/>
    <p:sldId id="386" r:id="rId17"/>
    <p:sldId id="387" r:id="rId18"/>
    <p:sldId id="388" r:id="rId19"/>
    <p:sldId id="351" r:id="rId20"/>
    <p:sldId id="352" r:id="rId21"/>
    <p:sldId id="377" r:id="rId22"/>
    <p:sldId id="378" r:id="rId23"/>
    <p:sldId id="379" r:id="rId24"/>
    <p:sldId id="380" r:id="rId25"/>
    <p:sldId id="381" r:id="rId26"/>
    <p:sldId id="34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E0E"/>
    <a:srgbClr val="FFFFCC"/>
    <a:srgbClr val="DDDDFF"/>
    <a:srgbClr val="CCCCFF"/>
    <a:srgbClr val="1C1C1C"/>
    <a:srgbClr val="BCCAEA"/>
    <a:srgbClr val="CC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87" autoAdjust="0"/>
  </p:normalViewPr>
  <p:slideViewPr>
    <p:cSldViewPr snapToGrid="0">
      <p:cViewPr>
        <p:scale>
          <a:sx n="84" d="100"/>
          <a:sy n="84" d="100"/>
        </p:scale>
        <p:origin x="-1140" y="21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5A99412-89BD-46BC-8AFA-B4FF0DA92A66}" type="datetimeFigureOut">
              <a:rPr lang="en-US"/>
              <a:pPr>
                <a:defRPr/>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F0A243B-4158-4CD0-B526-32E0D3CA5F84}" type="slidenum">
              <a:rPr lang="en-US"/>
              <a:pPr>
                <a:defRPr/>
              </a:pPr>
              <a:t>‹#›</a:t>
            </a:fld>
            <a:endParaRPr lang="en-US"/>
          </a:p>
        </p:txBody>
      </p:sp>
    </p:spTree>
    <p:extLst>
      <p:ext uri="{BB962C8B-B14F-4D97-AF65-F5344CB8AC3E}">
        <p14:creationId xmlns:p14="http://schemas.microsoft.com/office/powerpoint/2010/main" val="1056299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7EF945-1145-440A-B692-367F39B2557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95051-870E-4155-9C53-1BADF10A1579}"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C0A2D-7DDD-46B0-9375-CECF0FC7D866}" type="slidenum">
              <a:rPr lang="en-US" smtClean="0"/>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9B4CE2-472A-4E51-AF4C-E82D7DE2FAD1}" type="slidenum">
              <a:rPr lang="en-US" smtClean="0"/>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75655-B08D-4191-B066-5F7455F80F3B}" type="slidenum">
              <a:rPr lang="en-US" smtClean="0"/>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85A6C7-CB4E-42FF-B8E1-D06CD4A072FD}"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5309EF-6016-4893-A151-7DAF8774F3DA}"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D7D3E8-07D7-4A4A-925A-D42D6F27C8D7}"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82FC4D-FF6C-4975-9272-3F52C0CD9C86}"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A6AB9-05EA-4251-B465-BDB4F2D5FA6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3E5E18-70DA-42E2-9D68-CE5F15A6C595}"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3D905D-6232-4967-9DAB-3C53284A3394}"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F3DEC1-A5F6-4FEC-AF57-D266388649C6}"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58C071-871B-4DD2-B513-A39E04606EC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0CC179-0145-4EE6-A2FC-111DD5491578}"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5D9DF5-B0AB-493E-A7B7-91C3D1542DA3}"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1EE548-D2B1-43BA-B7FB-99E4A6936FC2}"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C65A35D-4E50-4F5B-BB67-9CD869B44123}"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FF0C9D3-CDB1-4FC4-B7D8-D4B43639291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4412537-88C6-4BE6-9FE4-8AFB33BFC76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1FBF76F-2773-44A8-BED1-A7F0AADA411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BE2E777-A0B3-438F-9C16-A17319DFD7E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24F7A57-AA3F-48D6-9801-0B17CAD403E4}"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B6C95A0C-AB2D-4D81-82D2-EFC68B693C9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7A9647E2-2F71-4D0F-979A-FF5B938880D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AD661721-C3E2-46A1-AA2A-EDFF8CABE17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3B9864BF-48AE-497F-A9CA-C7EC0E5B1097}"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BBCC861A-B0AB-419E-B99D-8D308CEF7B7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660077" y="3659385"/>
            <a:ext cx="8164512" cy="1752600"/>
          </a:xfrm>
        </p:spPr>
        <p:txBody>
          <a:bodyPr>
            <a:normAutofit lnSpcReduction="10000"/>
          </a:bodyPr>
          <a:lstStyle/>
          <a:p>
            <a:pPr algn="ctr" eaLnBrk="1" hangingPunct="1">
              <a:buFont typeface="Wingdings" pitchFamily="2" charset="2"/>
              <a:buNone/>
              <a:defRPr/>
            </a:pPr>
            <a:r>
              <a:rPr lang="en-ZA" sz="3600" dirty="0" smtClean="0">
                <a:solidFill>
                  <a:srgbClr val="FF6600"/>
                </a:solidFill>
              </a:rPr>
              <a:t>Lecture 7:</a:t>
            </a:r>
          </a:p>
          <a:p>
            <a:pPr algn="ctr" eaLnBrk="1" hangingPunct="1">
              <a:buFont typeface="Wingdings" pitchFamily="2" charset="2"/>
              <a:buNone/>
              <a:defRPr/>
            </a:pPr>
            <a:r>
              <a:rPr lang="en-ZA" sz="3600" dirty="0" smtClean="0">
                <a:solidFill>
                  <a:srgbClr val="FF6600"/>
                </a:solidFill>
              </a:rPr>
              <a:t>Design of Parallel Programs</a:t>
            </a:r>
          </a:p>
          <a:p>
            <a:pPr algn="ctr" eaLnBrk="1" hangingPunct="1">
              <a:buFont typeface="Wingdings" pitchFamily="2" charset="2"/>
              <a:buNone/>
              <a:defRPr/>
            </a:pPr>
            <a:r>
              <a:rPr lang="en-ZA" sz="2800" i="1" dirty="0" smtClean="0">
                <a:solidFill>
                  <a:srgbClr val="FF6600"/>
                </a:solidFill>
              </a:rPr>
              <a:t>Part II</a:t>
            </a:r>
            <a:endParaRPr lang="en-US" sz="2800" i="1" dirty="0" smtClean="0">
              <a:solidFill>
                <a:srgbClr val="FF6600"/>
              </a:solidFill>
            </a:endParaRPr>
          </a:p>
        </p:txBody>
      </p:sp>
      <p:sp>
        <p:nvSpPr>
          <p:cNvPr id="3076" name="Rectangle 9"/>
          <p:cNvSpPr>
            <a:spLocks noChangeArrowheads="1"/>
          </p:cNvSpPr>
          <p:nvPr/>
        </p:nvSpPr>
        <p:spPr bwMode="auto">
          <a:xfrm>
            <a:off x="1873250" y="5467350"/>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a:t>Lecturer:</a:t>
            </a:r>
          </a:p>
          <a:p>
            <a:pPr algn="ctr"/>
            <a:r>
              <a:rPr lang="en-ZA" sz="2400"/>
              <a:t>Simon Winberg</a:t>
            </a:r>
            <a:endParaRPr lang="en-US" sz="240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63" y="161925"/>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471683" y="160451"/>
            <a:ext cx="1409400" cy="14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grpSp>
        <p:nvGrpSpPr>
          <p:cNvPr id="3081" name="Group 42"/>
          <p:cNvGrpSpPr>
            <a:grpSpLocks/>
          </p:cNvGrpSpPr>
          <p:nvPr/>
        </p:nvGrpSpPr>
        <p:grpSpPr bwMode="auto">
          <a:xfrm>
            <a:off x="300038" y="4826000"/>
            <a:ext cx="2498725" cy="1549400"/>
            <a:chOff x="300446" y="4825639"/>
            <a:chExt cx="2497971" cy="1549036"/>
          </a:xfrm>
        </p:grpSpPr>
        <p:grpSp>
          <p:nvGrpSpPr>
            <p:cNvPr id="3111" name="Group 38"/>
            <p:cNvGrpSpPr>
              <a:grpSpLocks/>
            </p:cNvGrpSpPr>
            <p:nvPr/>
          </p:nvGrpSpPr>
          <p:grpSpPr bwMode="auto">
            <a:xfrm>
              <a:off x="2510248" y="4825639"/>
              <a:ext cx="288169" cy="371201"/>
              <a:chOff x="300446" y="5381898"/>
              <a:chExt cx="770709" cy="992777"/>
            </a:xfrm>
          </p:grpSpPr>
          <p:sp>
            <p:nvSpPr>
              <p:cNvPr id="40" name="Rectangle 39"/>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1" name="Oval 40"/>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2" name="Straight Arrow Connector 41"/>
              <p:cNvCxnSpPr>
                <a:stCxn id="41" idx="4"/>
                <a:endCxn id="40"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2" name="Group 34"/>
            <p:cNvGrpSpPr>
              <a:grpSpLocks/>
            </p:cNvGrpSpPr>
            <p:nvPr/>
          </p:nvGrpSpPr>
          <p:grpSpPr bwMode="auto">
            <a:xfrm>
              <a:off x="2220688" y="4848499"/>
              <a:ext cx="353240" cy="455021"/>
              <a:chOff x="300446" y="5381898"/>
              <a:chExt cx="770709" cy="992777"/>
            </a:xfrm>
          </p:grpSpPr>
          <p:sp>
            <p:nvSpPr>
              <p:cNvPr id="36" name="Rectangle 35"/>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p:cNvCxnSpPr>
                <a:stCxn id="37" idx="4"/>
                <a:endCxn id="36"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3" name="Group 30"/>
            <p:cNvGrpSpPr>
              <a:grpSpLocks/>
            </p:cNvGrpSpPr>
            <p:nvPr/>
          </p:nvGrpSpPr>
          <p:grpSpPr bwMode="auto">
            <a:xfrm>
              <a:off x="1931128" y="4917079"/>
              <a:ext cx="400564" cy="515981"/>
              <a:chOff x="300446" y="5381898"/>
              <a:chExt cx="770709" cy="992777"/>
            </a:xfrm>
          </p:grpSpPr>
          <p:sp>
            <p:nvSpPr>
              <p:cNvPr id="32" name="Rectangle 31"/>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3" name="Oval 32"/>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4" name="Straight Arrow Connector 33"/>
              <p:cNvCxnSpPr>
                <a:stCxn id="33" idx="4"/>
                <a:endCxn id="32"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4" name="Group 26"/>
            <p:cNvGrpSpPr>
              <a:grpSpLocks/>
            </p:cNvGrpSpPr>
            <p:nvPr/>
          </p:nvGrpSpPr>
          <p:grpSpPr bwMode="auto">
            <a:xfrm>
              <a:off x="1557747" y="4970419"/>
              <a:ext cx="465635" cy="599801"/>
              <a:chOff x="300446" y="5381898"/>
              <a:chExt cx="770709" cy="992777"/>
            </a:xfrm>
          </p:grpSpPr>
          <p:sp>
            <p:nvSpPr>
              <p:cNvPr id="28" name="Rectangle 27"/>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9" name="Oval 28"/>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0" name="Straight Arrow Connector 29"/>
              <p:cNvCxnSpPr>
                <a:stCxn id="29" idx="4"/>
                <a:endCxn id="28"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5" name="Group 22"/>
            <p:cNvGrpSpPr>
              <a:grpSpLocks/>
            </p:cNvGrpSpPr>
            <p:nvPr/>
          </p:nvGrpSpPr>
          <p:grpSpPr bwMode="auto">
            <a:xfrm>
              <a:off x="1191987" y="5046619"/>
              <a:ext cx="518875" cy="668381"/>
              <a:chOff x="300446" y="5381898"/>
              <a:chExt cx="770709" cy="992777"/>
            </a:xfrm>
          </p:grpSpPr>
          <p:sp>
            <p:nvSpPr>
              <p:cNvPr id="24" name="Rectangle 23"/>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p:cNvCxnSpPr>
                <a:stCxn id="25" idx="4"/>
                <a:endCxn id="24"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6" name="Group 18"/>
            <p:cNvGrpSpPr>
              <a:grpSpLocks/>
            </p:cNvGrpSpPr>
            <p:nvPr/>
          </p:nvGrpSpPr>
          <p:grpSpPr bwMode="auto">
            <a:xfrm>
              <a:off x="765267" y="5237119"/>
              <a:ext cx="644434" cy="830118"/>
              <a:chOff x="300446" y="5381898"/>
              <a:chExt cx="770709" cy="992777"/>
            </a:xfrm>
          </p:grpSpPr>
          <p:sp>
            <p:nvSpPr>
              <p:cNvPr id="20" name="Rectangle 19"/>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1" name="Oval 20"/>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2" name="Straight Arrow Connector 21"/>
              <p:cNvCxnSpPr>
                <a:stCxn id="21" idx="4"/>
                <a:endCxn id="20"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7" name="Group 17"/>
            <p:cNvGrpSpPr>
              <a:grpSpLocks/>
            </p:cNvGrpSpPr>
            <p:nvPr/>
          </p:nvGrpSpPr>
          <p:grpSpPr bwMode="auto">
            <a:xfrm>
              <a:off x="300446" y="5381898"/>
              <a:ext cx="770709" cy="992777"/>
              <a:chOff x="300446" y="5381898"/>
              <a:chExt cx="770709" cy="992777"/>
            </a:xfrm>
          </p:grpSpPr>
          <p:sp>
            <p:nvSpPr>
              <p:cNvPr id="10" name="Rectangle 9"/>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14" name="Oval 13"/>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16" name="Straight Arrow Connector 15"/>
              <p:cNvCxnSpPr>
                <a:stCxn id="14" idx="4"/>
                <a:endCxn id="10"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3082" name="Group 43"/>
          <p:cNvGrpSpPr>
            <a:grpSpLocks/>
          </p:cNvGrpSpPr>
          <p:nvPr/>
        </p:nvGrpSpPr>
        <p:grpSpPr bwMode="auto">
          <a:xfrm flipH="1">
            <a:off x="6191250" y="4826000"/>
            <a:ext cx="2625725" cy="1549400"/>
            <a:chOff x="300446" y="4825639"/>
            <a:chExt cx="2497971" cy="1549036"/>
          </a:xfrm>
        </p:grpSpPr>
        <p:grpSp>
          <p:nvGrpSpPr>
            <p:cNvPr id="3083" name="Group 44"/>
            <p:cNvGrpSpPr>
              <a:grpSpLocks/>
            </p:cNvGrpSpPr>
            <p:nvPr/>
          </p:nvGrpSpPr>
          <p:grpSpPr bwMode="auto">
            <a:xfrm>
              <a:off x="2510248" y="4825634"/>
              <a:ext cx="288169" cy="371200"/>
              <a:chOff x="300446" y="5381898"/>
              <a:chExt cx="770709" cy="992777"/>
            </a:xfrm>
          </p:grpSpPr>
          <p:sp>
            <p:nvSpPr>
              <p:cNvPr id="70" name="Rectangle 69"/>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1" name="Oval 70"/>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2" name="Straight Arrow Connector 71"/>
              <p:cNvCxnSpPr>
                <a:stCxn id="71" idx="4"/>
                <a:endCxn id="70"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4" name="Group 45"/>
            <p:cNvGrpSpPr>
              <a:grpSpLocks/>
            </p:cNvGrpSpPr>
            <p:nvPr/>
          </p:nvGrpSpPr>
          <p:grpSpPr bwMode="auto">
            <a:xfrm>
              <a:off x="2220688" y="4848494"/>
              <a:ext cx="353240" cy="455020"/>
              <a:chOff x="300446" y="5381898"/>
              <a:chExt cx="770709" cy="992777"/>
            </a:xfrm>
          </p:grpSpPr>
          <p:sp>
            <p:nvSpPr>
              <p:cNvPr id="67" name="Rectangle 66"/>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8" name="Oval 67"/>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9" name="Straight Arrow Connector 68"/>
              <p:cNvCxnSpPr>
                <a:stCxn id="68" idx="4"/>
                <a:endCxn id="67"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5" name="Group 46"/>
            <p:cNvGrpSpPr>
              <a:grpSpLocks/>
            </p:cNvGrpSpPr>
            <p:nvPr/>
          </p:nvGrpSpPr>
          <p:grpSpPr bwMode="auto">
            <a:xfrm>
              <a:off x="1931128" y="4917074"/>
              <a:ext cx="400564" cy="515980"/>
              <a:chOff x="300446" y="5381898"/>
              <a:chExt cx="770709" cy="992777"/>
            </a:xfrm>
          </p:grpSpPr>
          <p:sp>
            <p:nvSpPr>
              <p:cNvPr id="64" name="Rectangle 63"/>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5" name="Oval 64"/>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6" name="Straight Arrow Connector 65"/>
              <p:cNvCxnSpPr>
                <a:stCxn id="65" idx="4"/>
                <a:endCxn id="64"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6" name="Group 47"/>
            <p:cNvGrpSpPr>
              <a:grpSpLocks/>
            </p:cNvGrpSpPr>
            <p:nvPr/>
          </p:nvGrpSpPr>
          <p:grpSpPr bwMode="auto">
            <a:xfrm>
              <a:off x="1557747" y="4970414"/>
              <a:ext cx="465635" cy="599800"/>
              <a:chOff x="300446" y="5381898"/>
              <a:chExt cx="770709" cy="992777"/>
            </a:xfrm>
          </p:grpSpPr>
          <p:sp>
            <p:nvSpPr>
              <p:cNvPr id="61" name="Rectangle 60"/>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2" name="Oval 61"/>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3" name="Straight Arrow Connector 62"/>
              <p:cNvCxnSpPr>
                <a:stCxn id="62" idx="4"/>
                <a:endCxn id="61"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7" name="Group 48"/>
            <p:cNvGrpSpPr>
              <a:grpSpLocks/>
            </p:cNvGrpSpPr>
            <p:nvPr/>
          </p:nvGrpSpPr>
          <p:grpSpPr bwMode="auto">
            <a:xfrm>
              <a:off x="1191987" y="5046625"/>
              <a:ext cx="518875" cy="668382"/>
              <a:chOff x="300446" y="5381898"/>
              <a:chExt cx="770709" cy="992777"/>
            </a:xfrm>
          </p:grpSpPr>
          <p:sp>
            <p:nvSpPr>
              <p:cNvPr id="58" name="Rectangle 57"/>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9" name="Oval 58"/>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0" name="Straight Arrow Connector 59"/>
              <p:cNvCxnSpPr>
                <a:stCxn id="59" idx="4"/>
                <a:endCxn id="58"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8" name="Group 49"/>
            <p:cNvGrpSpPr>
              <a:grpSpLocks/>
            </p:cNvGrpSpPr>
            <p:nvPr/>
          </p:nvGrpSpPr>
          <p:grpSpPr bwMode="auto">
            <a:xfrm>
              <a:off x="765267" y="5237119"/>
              <a:ext cx="644434" cy="830118"/>
              <a:chOff x="300446" y="5381898"/>
              <a:chExt cx="770709" cy="992777"/>
            </a:xfrm>
          </p:grpSpPr>
          <p:sp>
            <p:nvSpPr>
              <p:cNvPr id="55" name="Rectangle 54"/>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6" name="Oval 55"/>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7" name="Straight Arrow Connector 56"/>
              <p:cNvCxnSpPr>
                <a:stCxn id="56" idx="4"/>
                <a:endCxn id="55"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9" name="Group 50"/>
            <p:cNvGrpSpPr>
              <a:grpSpLocks/>
            </p:cNvGrpSpPr>
            <p:nvPr/>
          </p:nvGrpSpPr>
          <p:grpSpPr bwMode="auto">
            <a:xfrm>
              <a:off x="300446" y="5381898"/>
              <a:ext cx="770709" cy="992777"/>
              <a:chOff x="300446" y="5381898"/>
              <a:chExt cx="770709" cy="992777"/>
            </a:xfrm>
          </p:grpSpPr>
          <p:sp>
            <p:nvSpPr>
              <p:cNvPr id="52" name="Rectangle 51"/>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3" name="Oval 52"/>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4" name="Straight Arrow Connector 53"/>
              <p:cNvCxnSpPr>
                <a:stCxn id="53" idx="4"/>
                <a:endCxn id="52"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3: Decomposition and Granularity</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Tree>
    <p:extLst>
      <p:ext uri="{BB962C8B-B14F-4D97-AF65-F5344CB8AC3E}">
        <p14:creationId xmlns:p14="http://schemas.microsoft.com/office/powerpoint/2010/main" val="34020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27" y="165095"/>
            <a:ext cx="8585200" cy="1431925"/>
          </a:xfrm>
        </p:spPr>
        <p:txBody>
          <a:bodyPr/>
          <a:lstStyle/>
          <a:p>
            <a:pPr>
              <a:defRPr/>
            </a:pPr>
            <a:r>
              <a:rPr lang="en-ZA" dirty="0" smtClean="0"/>
              <a:t>Step 3: Decomposition and Granularity</a:t>
            </a:r>
            <a:endParaRPr lang="en-US" dirty="0"/>
          </a:p>
        </p:txBody>
      </p:sp>
      <p:sp>
        <p:nvSpPr>
          <p:cNvPr id="4" name="Content Placeholder 3"/>
          <p:cNvSpPr>
            <a:spLocks noGrp="1"/>
          </p:cNvSpPr>
          <p:nvPr>
            <p:ph idx="1"/>
          </p:nvPr>
        </p:nvSpPr>
        <p:spPr/>
        <p:txBody>
          <a:bodyPr/>
          <a:lstStyle/>
          <a:p>
            <a:pPr>
              <a:defRPr/>
            </a:pPr>
            <a:r>
              <a:rPr lang="en-ZA" dirty="0" smtClean="0"/>
              <a:t>Decomposition – how the problem can be divided up; looked at earlier:</a:t>
            </a:r>
          </a:p>
          <a:p>
            <a:pPr lvl="1">
              <a:defRPr/>
            </a:pPr>
            <a:r>
              <a:rPr lang="en-ZA" dirty="0" smtClean="0"/>
              <a:t>Functional decomposition</a:t>
            </a:r>
          </a:p>
          <a:p>
            <a:pPr lvl="1">
              <a:defRPr/>
            </a:pPr>
            <a:r>
              <a:rPr lang="en-ZA" dirty="0" smtClean="0"/>
              <a:t>Domain (or data) decomposition</a:t>
            </a:r>
          </a:p>
          <a:p>
            <a:pPr>
              <a:defRPr/>
            </a:pPr>
            <a:r>
              <a:rPr lang="en-ZA" dirty="0" smtClean="0"/>
              <a:t>Granularity</a:t>
            </a:r>
          </a:p>
          <a:p>
            <a:pPr lvl="1">
              <a:defRPr/>
            </a:pPr>
            <a:r>
              <a:rPr lang="en-ZA" dirty="0" smtClean="0"/>
              <a:t>How big or small are the parts that the problem has been decomposed into?</a:t>
            </a:r>
          </a:p>
          <a:p>
            <a:pPr lvl="1">
              <a:defRPr/>
            </a:pPr>
            <a:r>
              <a:rPr lang="en-ZA" dirty="0" smtClean="0"/>
              <a:t>How interrelated are the sub-tasks</a:t>
            </a:r>
          </a:p>
          <a:p>
            <a:pPr lvl="1">
              <a:defRPr/>
            </a:pPr>
            <a:endParaRPr lang="en-ZA" dirty="0" smtClean="0"/>
          </a:p>
        </p:txBody>
      </p:sp>
    </p:spTree>
    <p:extLst>
      <p:ext uri="{BB962C8B-B14F-4D97-AF65-F5344CB8AC3E}">
        <p14:creationId xmlns:p14="http://schemas.microsoft.com/office/powerpoint/2010/main" val="17583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5"/>
            <a:ext cx="8385175" cy="1100846"/>
          </a:xfrm>
        </p:spPr>
        <p:txBody>
          <a:bodyPr>
            <a:normAutofit fontScale="90000"/>
          </a:bodyPr>
          <a:lstStyle/>
          <a:p>
            <a:r>
              <a:rPr lang="en-ZA" dirty="0" smtClean="0"/>
              <a:t>The Ratio of</a:t>
            </a:r>
            <a:br>
              <a:rPr lang="en-ZA" dirty="0" smtClean="0"/>
            </a:br>
            <a:r>
              <a:rPr lang="en-ZA" sz="3200" dirty="0" smtClean="0"/>
              <a:t>Computation : Communication</a:t>
            </a:r>
            <a:endParaRPr lang="en-GB" dirty="0"/>
          </a:p>
        </p:txBody>
      </p:sp>
      <p:sp>
        <p:nvSpPr>
          <p:cNvPr id="3" name="Content Placeholder 2"/>
          <p:cNvSpPr>
            <a:spLocks noGrp="1"/>
          </p:cNvSpPr>
          <p:nvPr>
            <p:ph idx="1"/>
          </p:nvPr>
        </p:nvSpPr>
        <p:spPr>
          <a:xfrm>
            <a:off x="381000" y="1304108"/>
            <a:ext cx="8007350" cy="5292635"/>
          </a:xfrm>
        </p:spPr>
        <p:txBody>
          <a:bodyPr/>
          <a:lstStyle/>
          <a:p>
            <a:r>
              <a:rPr lang="en-ZA" dirty="0" smtClean="0"/>
              <a:t>This ratio can help to decide is a problem is fine or course grained.</a:t>
            </a:r>
          </a:p>
          <a:p>
            <a:pPr lvl="1"/>
            <a:r>
              <a:rPr lang="en-ZA" dirty="0" smtClean="0"/>
              <a:t>1 : 1 = Each intermediate result needs a communication operation</a:t>
            </a:r>
          </a:p>
          <a:p>
            <a:pPr lvl="1"/>
            <a:r>
              <a:rPr lang="en-ZA" dirty="0" smtClean="0"/>
              <a:t>100 : 1 = 100 computations (or intermediate results) require only one communication operation</a:t>
            </a:r>
          </a:p>
          <a:p>
            <a:pPr lvl="1"/>
            <a:r>
              <a:rPr lang="en-ZA" dirty="0" smtClean="0"/>
              <a:t>1 : 100 = Each computation</a:t>
            </a:r>
            <a:br>
              <a:rPr lang="en-ZA" dirty="0" smtClean="0"/>
            </a:br>
            <a:r>
              <a:rPr lang="en-ZA" dirty="0" smtClean="0"/>
              <a:t> needs 100 communication</a:t>
            </a:r>
            <a:br>
              <a:rPr lang="en-ZA" dirty="0" smtClean="0"/>
            </a:br>
            <a:r>
              <a:rPr lang="en-ZA" dirty="0" smtClean="0"/>
              <a:t>operations</a:t>
            </a:r>
            <a:endParaRPr lang="en-GB" dirty="0"/>
          </a:p>
        </p:txBody>
      </p:sp>
      <p:pic>
        <p:nvPicPr>
          <p:cNvPr id="2050" name="Picture 2" descr="C:\Users\swinberg\Documents\ACTIVE\EEE4084F\2012\LECTURES\EEE4084F-Lecture07\Images\communicate.png"/>
          <p:cNvPicPr>
            <a:picLocks noChangeAspect="1" noChangeArrowheads="1"/>
          </p:cNvPicPr>
          <p:nvPr/>
        </p:nvPicPr>
        <p:blipFill>
          <a:blip r:embed="rId3" cstate="print"/>
          <a:srcRect/>
          <a:stretch>
            <a:fillRect/>
          </a:stretch>
        </p:blipFill>
        <p:spPr bwMode="auto">
          <a:xfrm>
            <a:off x="5668963" y="4845912"/>
            <a:ext cx="3213100" cy="1804987"/>
          </a:xfrm>
          <a:prstGeom prst="rect">
            <a:avLst/>
          </a:prstGeom>
          <a:noFill/>
        </p:spPr>
      </p:pic>
      <p:pic>
        <p:nvPicPr>
          <p:cNvPr id="2052" name="Picture 4" descr="C:\Users\swinberg\Documents\ACTIVE\EEE4084F\2012\LECTURES\EEE4084F-Lecture07\Images\calculator.gif"/>
          <p:cNvPicPr>
            <a:picLocks noChangeAspect="1" noChangeArrowheads="1"/>
          </p:cNvPicPr>
          <p:nvPr/>
        </p:nvPicPr>
        <p:blipFill>
          <a:blip r:embed="rId4" cstate="print"/>
          <a:srcRect/>
          <a:stretch>
            <a:fillRect/>
          </a:stretch>
        </p:blipFill>
        <p:spPr bwMode="auto">
          <a:xfrm flipH="1">
            <a:off x="7707084" y="5348106"/>
            <a:ext cx="744583" cy="6346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552303"/>
            <a:ext cx="8516983" cy="4191000"/>
          </a:xfrm>
        </p:spPr>
        <p:txBody>
          <a:bodyPr/>
          <a:lstStyle/>
          <a:p>
            <a:r>
              <a:rPr lang="en-ZA" dirty="0" smtClean="0"/>
              <a:t>Fine Grained:</a:t>
            </a:r>
          </a:p>
          <a:p>
            <a:pPr lvl="1"/>
            <a:r>
              <a:rPr lang="en-US" dirty="0" smtClean="0"/>
              <a:t>One part / sub-process requires </a:t>
            </a:r>
            <a:r>
              <a:rPr lang="en-US" dirty="0" smtClean="0">
                <a:solidFill>
                  <a:srgbClr val="FF6600"/>
                </a:solidFill>
              </a:rPr>
              <a:t>a great deal of communication</a:t>
            </a:r>
            <a:r>
              <a:rPr lang="en-US" dirty="0" smtClean="0"/>
              <a:t> with other parts to complete its work relative to the amount of computing it does (the ratio </a:t>
            </a:r>
            <a:r>
              <a:rPr lang="en-US" i="1" dirty="0" smtClean="0"/>
              <a:t>computation</a:t>
            </a:r>
            <a:r>
              <a:rPr lang="en-US" dirty="0" smtClean="0"/>
              <a:t> : </a:t>
            </a:r>
            <a:r>
              <a:rPr lang="en-US" i="1" dirty="0" smtClean="0"/>
              <a:t>communication</a:t>
            </a:r>
            <a:r>
              <a:rPr lang="en-US" dirty="0" smtClean="0"/>
              <a:t> is low, approaching 1:1)</a:t>
            </a:r>
            <a:endParaRPr lang="en-ZA" dirty="0" smtClean="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
        <p:nvSpPr>
          <p:cNvPr id="5" name="TextBox 4"/>
          <p:cNvSpPr txBox="1"/>
          <p:nvPr/>
        </p:nvSpPr>
        <p:spPr>
          <a:xfrm>
            <a:off x="2978331" y="4859383"/>
            <a:ext cx="2005677" cy="369332"/>
          </a:xfrm>
          <a:prstGeom prst="rect">
            <a:avLst/>
          </a:prstGeom>
          <a:noFill/>
        </p:spPr>
        <p:txBody>
          <a:bodyPr wrap="none" rtlCol="0">
            <a:spAutoFit/>
          </a:bodyPr>
          <a:lstStyle/>
          <a:p>
            <a:r>
              <a:rPr lang="en-ZA" dirty="0" smtClean="0"/>
              <a:t>course grained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539240"/>
            <a:ext cx="8516983" cy="4191000"/>
          </a:xfrm>
        </p:spPr>
        <p:txBody>
          <a:bodyPr/>
          <a:lstStyle/>
          <a:p>
            <a:r>
              <a:rPr lang="en-ZA" sz="2000" dirty="0" smtClean="0"/>
              <a:t>Fine Grained:</a:t>
            </a:r>
          </a:p>
          <a:p>
            <a:pPr lvl="1"/>
            <a:r>
              <a:rPr lang="en-US" sz="1800" dirty="0" smtClean="0"/>
              <a:t>One part / sub-process requires </a:t>
            </a:r>
            <a:r>
              <a:rPr lang="en-US" sz="1800" dirty="0" smtClean="0">
                <a:solidFill>
                  <a:srgbClr val="FF6600"/>
                </a:solidFill>
              </a:rPr>
              <a:t>a great deal of communication </a:t>
            </a:r>
            <a:r>
              <a:rPr lang="en-US" sz="1800" dirty="0" smtClean="0"/>
              <a:t>with other parts to complete its work relative to the amount of computing it does (the ratio </a:t>
            </a:r>
            <a:r>
              <a:rPr lang="en-US" sz="1800" i="1" dirty="0" smtClean="0"/>
              <a:t>computation</a:t>
            </a:r>
            <a:r>
              <a:rPr lang="en-US" sz="1800" dirty="0" smtClean="0"/>
              <a:t> : </a:t>
            </a:r>
            <a:r>
              <a:rPr lang="en-US" sz="1800" i="1" dirty="0" smtClean="0"/>
              <a:t>communication</a:t>
            </a:r>
            <a:r>
              <a:rPr lang="en-US" sz="1800" dirty="0" smtClean="0"/>
              <a:t> is low, approaching 1:1)</a:t>
            </a:r>
            <a:endParaRPr lang="en-ZA" sz="1800" dirty="0" smtClean="0"/>
          </a:p>
          <a:p>
            <a:r>
              <a:rPr lang="en-ZA" dirty="0" smtClean="0"/>
              <a:t>Course Grained:</a:t>
            </a:r>
          </a:p>
          <a:p>
            <a:pPr lvl="1"/>
            <a:r>
              <a:rPr lang="en-US" dirty="0" smtClean="0"/>
              <a:t>A coarse-grained parallel task is largely independent of other tasks. But still requires some communication to complete its part. The computation : communication ratio is high (say around 100:1).</a:t>
            </a:r>
            <a:endParaRPr lang="en-ZA" dirty="0" smtClean="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1175657"/>
          </a:xfrm>
        </p:spPr>
        <p:txBody>
          <a:bodyPr/>
          <a:lstStyle/>
          <a:p>
            <a:r>
              <a:rPr lang="en-ZA" dirty="0" smtClean="0"/>
              <a:t>Granularity</a:t>
            </a:r>
            <a:endParaRPr lang="en-GB" dirty="0"/>
          </a:p>
        </p:txBody>
      </p:sp>
      <p:sp>
        <p:nvSpPr>
          <p:cNvPr id="3" name="Content Placeholder 2"/>
          <p:cNvSpPr>
            <a:spLocks noGrp="1"/>
          </p:cNvSpPr>
          <p:nvPr>
            <p:ph idx="1"/>
          </p:nvPr>
        </p:nvSpPr>
        <p:spPr>
          <a:xfrm>
            <a:off x="261257" y="1147354"/>
            <a:ext cx="8516983" cy="4191000"/>
          </a:xfrm>
        </p:spPr>
        <p:txBody>
          <a:bodyPr/>
          <a:lstStyle/>
          <a:p>
            <a:r>
              <a:rPr lang="en-ZA" sz="2000" dirty="0" smtClean="0"/>
              <a:t>Fine Grained:</a:t>
            </a:r>
          </a:p>
          <a:p>
            <a:pPr lvl="1"/>
            <a:r>
              <a:rPr lang="en-US" sz="1800" dirty="0" smtClean="0"/>
              <a:t>One part / sub-process requires </a:t>
            </a:r>
            <a:r>
              <a:rPr lang="en-US" sz="1800" dirty="0" smtClean="0">
                <a:solidFill>
                  <a:srgbClr val="FF6600"/>
                </a:solidFill>
              </a:rPr>
              <a:t>a great deal of communication </a:t>
            </a:r>
            <a:r>
              <a:rPr lang="en-US" sz="1800" dirty="0" smtClean="0"/>
              <a:t>with other parts to complete its work relative to the amount of computing it does (the ratio </a:t>
            </a:r>
            <a:r>
              <a:rPr lang="en-US" sz="1800" i="1" dirty="0" smtClean="0"/>
              <a:t>computation</a:t>
            </a:r>
            <a:r>
              <a:rPr lang="en-US" sz="1800" dirty="0" smtClean="0"/>
              <a:t> : </a:t>
            </a:r>
            <a:r>
              <a:rPr lang="en-US" sz="1800" i="1" dirty="0" smtClean="0"/>
              <a:t>communication</a:t>
            </a:r>
            <a:r>
              <a:rPr lang="en-US" sz="1800" dirty="0" smtClean="0"/>
              <a:t> is low, approaching 1:1)</a:t>
            </a:r>
            <a:endParaRPr lang="en-ZA" sz="1800" dirty="0" smtClean="0"/>
          </a:p>
          <a:p>
            <a:r>
              <a:rPr lang="en-ZA" sz="2000" dirty="0" smtClean="0"/>
              <a:t>Course Grained:</a:t>
            </a:r>
          </a:p>
          <a:p>
            <a:pPr lvl="1"/>
            <a:r>
              <a:rPr lang="en-US" sz="1800" dirty="0" smtClean="0"/>
              <a:t>A coarse-grained parallel task is largely independent of other tasks. But still requires some communication to complete its part. The computation : communication ratio is high (say around 100:1).</a:t>
            </a:r>
            <a:endParaRPr lang="en-ZA" dirty="0" smtClean="0"/>
          </a:p>
          <a:p>
            <a:r>
              <a:rPr lang="en-ZA" dirty="0" smtClean="0"/>
              <a:t>Embarrassingly Parallel:</a:t>
            </a:r>
          </a:p>
          <a:p>
            <a:pPr lvl="1"/>
            <a:r>
              <a:rPr lang="en-ZA" dirty="0" smtClean="0"/>
              <a:t>So course that there’s no or very little interrelation between parts/sub-processes</a:t>
            </a:r>
            <a:endParaRPr lang="en-GB" dirty="0"/>
          </a:p>
        </p:txBody>
      </p:sp>
      <p:pic>
        <p:nvPicPr>
          <p:cNvPr id="1026" name="Picture 2" descr="C:\Users\swinberg\Documents\ACTIVE\EEE4084F\2012\LECTURES\EEE4084F-Lecture07\Images\grains.jpg"/>
          <p:cNvPicPr>
            <a:picLocks noChangeAspect="1" noChangeArrowheads="1"/>
          </p:cNvPicPr>
          <p:nvPr/>
        </p:nvPicPr>
        <p:blipFill>
          <a:blip r:embed="rId3" cstate="print"/>
          <a:srcRect/>
          <a:stretch>
            <a:fillRect/>
          </a:stretch>
        </p:blipFill>
        <p:spPr bwMode="auto">
          <a:xfrm>
            <a:off x="7080069" y="256721"/>
            <a:ext cx="1501639" cy="1266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Decomposition and Granularity</a:t>
            </a:r>
            <a:endParaRPr lang="en-US" dirty="0"/>
          </a:p>
        </p:txBody>
      </p:sp>
      <p:sp>
        <p:nvSpPr>
          <p:cNvPr id="3" name="Content Placeholder 2"/>
          <p:cNvSpPr>
            <a:spLocks noGrp="1"/>
          </p:cNvSpPr>
          <p:nvPr>
            <p:ph idx="1"/>
          </p:nvPr>
        </p:nvSpPr>
        <p:spPr>
          <a:xfrm>
            <a:off x="309563" y="1582738"/>
            <a:ext cx="8485187" cy="4191000"/>
          </a:xfrm>
        </p:spPr>
        <p:txBody>
          <a:bodyPr>
            <a:normAutofit fontScale="92500" lnSpcReduction="20000"/>
          </a:bodyPr>
          <a:lstStyle/>
          <a:p>
            <a:pPr>
              <a:defRPr/>
            </a:pPr>
            <a:r>
              <a:rPr lang="en-ZA" dirty="0" smtClean="0">
                <a:solidFill>
                  <a:schemeClr val="tx2">
                    <a:lumMod val="75000"/>
                  </a:schemeClr>
                </a:solidFill>
              </a:rPr>
              <a:t>Fine grained:</a:t>
            </a:r>
          </a:p>
          <a:p>
            <a:pPr lvl="1">
              <a:defRPr/>
            </a:pPr>
            <a:r>
              <a:rPr lang="en-US" dirty="0" smtClean="0"/>
              <a:t>Problem broken into (usually</a:t>
            </a:r>
            <a:br>
              <a:rPr lang="en-US" dirty="0" smtClean="0"/>
            </a:br>
            <a:r>
              <a:rPr lang="en-US" dirty="0" smtClean="0"/>
              <a:t>many) very small pieces </a:t>
            </a:r>
          </a:p>
          <a:p>
            <a:pPr lvl="1">
              <a:defRPr/>
            </a:pPr>
            <a:r>
              <a:rPr lang="en-US" dirty="0" smtClean="0"/>
              <a:t>Problems where any one piece is </a:t>
            </a:r>
            <a:r>
              <a:rPr lang="en-US" dirty="0" smtClean="0">
                <a:solidFill>
                  <a:schemeClr val="tx2">
                    <a:lumMod val="75000"/>
                  </a:schemeClr>
                </a:solidFill>
              </a:rPr>
              <a:t>highly interrelated</a:t>
            </a:r>
            <a:r>
              <a:rPr lang="en-US" dirty="0" smtClean="0"/>
              <a:t> to others </a:t>
            </a:r>
            <a:r>
              <a:rPr lang="en-US" sz="2400" dirty="0" smtClean="0"/>
              <a:t>(e.g., having to look at relations between neighboring gas molecules to determine how a cloud of gas molecules behaves)</a:t>
            </a:r>
          </a:p>
          <a:p>
            <a:pPr lvl="1">
              <a:defRPr/>
            </a:pPr>
            <a:r>
              <a:rPr lang="en-US" dirty="0" smtClean="0"/>
              <a:t>Sometimes, attempts to parallelize fine-grained solutions increased the solution time.</a:t>
            </a:r>
          </a:p>
          <a:p>
            <a:pPr lvl="1">
              <a:defRPr/>
            </a:pPr>
            <a:r>
              <a:rPr lang="en-US" sz="2400" dirty="0" smtClean="0"/>
              <a:t>For very fine-grained problems, computational performance is limited both by start-up time and the speed of the fastest single CPU in the cluster.</a:t>
            </a:r>
            <a:endParaRPr lang="en-US" sz="2400" dirty="0"/>
          </a:p>
        </p:txBody>
      </p:sp>
      <p:pic>
        <p:nvPicPr>
          <p:cNvPr id="16388" name="Picture 3" descr="Dust_Cloud_l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197" y="1169468"/>
            <a:ext cx="2427345" cy="143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8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iceberg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741" y="302158"/>
            <a:ext cx="3389737" cy="21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1313" y="244475"/>
            <a:ext cx="8385175" cy="1431925"/>
          </a:xfrm>
        </p:spPr>
        <p:txBody>
          <a:bodyPr/>
          <a:lstStyle/>
          <a:p>
            <a:pPr>
              <a:defRPr/>
            </a:pPr>
            <a:r>
              <a:rPr lang="en-ZA" dirty="0" smtClean="0"/>
              <a:t>Decomposition</a:t>
            </a:r>
            <a:br>
              <a:rPr lang="en-ZA" dirty="0" smtClean="0"/>
            </a:br>
            <a:r>
              <a:rPr lang="en-ZA" dirty="0" smtClean="0"/>
              <a:t>and Granularity</a:t>
            </a:r>
            <a:endParaRPr lang="en-US" dirty="0"/>
          </a:p>
        </p:txBody>
      </p:sp>
      <p:sp>
        <p:nvSpPr>
          <p:cNvPr id="3" name="Content Placeholder 2"/>
          <p:cNvSpPr>
            <a:spLocks noGrp="1"/>
          </p:cNvSpPr>
          <p:nvPr>
            <p:ph idx="1"/>
          </p:nvPr>
        </p:nvSpPr>
        <p:spPr>
          <a:xfrm>
            <a:off x="488950" y="1673225"/>
            <a:ext cx="8474075" cy="4191000"/>
          </a:xfrm>
        </p:spPr>
        <p:txBody>
          <a:bodyPr>
            <a:normAutofit fontScale="92500" lnSpcReduction="10000"/>
          </a:bodyPr>
          <a:lstStyle/>
          <a:p>
            <a:pPr>
              <a:defRPr/>
            </a:pPr>
            <a:r>
              <a:rPr lang="en-ZA" dirty="0" smtClean="0"/>
              <a:t>Course grained:</a:t>
            </a:r>
          </a:p>
          <a:p>
            <a:pPr lvl="1">
              <a:defRPr/>
            </a:pPr>
            <a:r>
              <a:rPr lang="en-US" sz="2400" dirty="0" smtClean="0"/>
              <a:t>Breaking the problems into</a:t>
            </a:r>
            <a:br>
              <a:rPr lang="en-US" sz="2400" dirty="0" smtClean="0"/>
            </a:br>
            <a:r>
              <a:rPr lang="en-US" sz="2400" dirty="0" smtClean="0">
                <a:solidFill>
                  <a:schemeClr val="tx2">
                    <a:lumMod val="75000"/>
                  </a:schemeClr>
                </a:solidFill>
              </a:rPr>
              <a:t>larger pieces</a:t>
            </a:r>
          </a:p>
          <a:p>
            <a:pPr lvl="1">
              <a:defRPr/>
            </a:pPr>
            <a:r>
              <a:rPr lang="en-ZA" sz="2400" dirty="0" smtClean="0"/>
              <a:t>Usually, </a:t>
            </a:r>
            <a:r>
              <a:rPr lang="en-ZA" sz="2400" dirty="0" smtClean="0">
                <a:solidFill>
                  <a:schemeClr val="tx2">
                    <a:lumMod val="75000"/>
                  </a:schemeClr>
                </a:solidFill>
              </a:rPr>
              <a:t>low level of interrelations </a:t>
            </a:r>
            <a:r>
              <a:rPr lang="en-ZA" sz="2400" dirty="0" smtClean="0"/>
              <a:t>(e.g., can separate into parts whose elements are unrelated to other parts)</a:t>
            </a:r>
            <a:endParaRPr lang="en-US" sz="2400" dirty="0" smtClean="0"/>
          </a:p>
          <a:p>
            <a:pPr lvl="1">
              <a:defRPr/>
            </a:pPr>
            <a:r>
              <a:rPr lang="en-US" sz="2400" dirty="0" smtClean="0"/>
              <a:t>These solutions are </a:t>
            </a:r>
            <a:r>
              <a:rPr lang="en-US" sz="2400" dirty="0" smtClean="0">
                <a:solidFill>
                  <a:schemeClr val="tx2">
                    <a:lumMod val="75000"/>
                  </a:schemeClr>
                </a:solidFill>
              </a:rPr>
              <a:t>generally easier</a:t>
            </a:r>
            <a:r>
              <a:rPr lang="en-US" sz="2400" dirty="0" smtClean="0"/>
              <a:t> to parallelize than fine-grained, and</a:t>
            </a:r>
          </a:p>
          <a:p>
            <a:pPr lvl="1">
              <a:defRPr/>
            </a:pPr>
            <a:r>
              <a:rPr lang="en-US" sz="2400" dirty="0" smtClean="0"/>
              <a:t>Usually, parallelization of these problems provides significant benefits.</a:t>
            </a:r>
          </a:p>
          <a:p>
            <a:pPr lvl="1">
              <a:defRPr/>
            </a:pPr>
            <a:r>
              <a:rPr lang="en-US" sz="2400" dirty="0" smtClean="0"/>
              <a:t>Ideally, the problem is found to be “embarrassingly parallel” (this can of course also be the case for fine grained solutions)</a:t>
            </a:r>
            <a:endParaRPr lang="en-US" sz="2400" dirty="0"/>
          </a:p>
        </p:txBody>
      </p:sp>
    </p:spTree>
    <p:extLst>
      <p:ext uri="{BB962C8B-B14F-4D97-AF65-F5344CB8AC3E}">
        <p14:creationId xmlns:p14="http://schemas.microsoft.com/office/powerpoint/2010/main" val="764513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35"/>
            <a:ext cx="8385175" cy="1431925"/>
          </a:xfrm>
        </p:spPr>
        <p:txBody>
          <a:bodyPr/>
          <a:lstStyle/>
          <a:p>
            <a:pPr>
              <a:defRPr/>
            </a:pPr>
            <a:r>
              <a:rPr lang="en-ZA" dirty="0" smtClean="0"/>
              <a:t>Decomposition and Granularity</a:t>
            </a:r>
            <a:endParaRPr lang="en-US" dirty="0"/>
          </a:p>
        </p:txBody>
      </p:sp>
      <p:sp>
        <p:nvSpPr>
          <p:cNvPr id="3" name="Content Placeholder 2"/>
          <p:cNvSpPr>
            <a:spLocks noGrp="1"/>
          </p:cNvSpPr>
          <p:nvPr>
            <p:ph idx="1"/>
          </p:nvPr>
        </p:nvSpPr>
        <p:spPr>
          <a:xfrm>
            <a:off x="838200" y="1355703"/>
            <a:ext cx="8007350" cy="5145087"/>
          </a:xfrm>
        </p:spPr>
        <p:txBody>
          <a:bodyPr/>
          <a:lstStyle/>
          <a:p>
            <a:pPr>
              <a:defRPr/>
            </a:pPr>
            <a:r>
              <a:rPr lang="en-US" sz="2400" dirty="0" smtClean="0"/>
              <a:t>Many image processing problems are suited to course grained solutions, e.g.: can perform calculations on individual pixels or small sets of pixels without requiring knowledge of any other pixel in the image. </a:t>
            </a:r>
          </a:p>
          <a:p>
            <a:pPr>
              <a:defRPr/>
            </a:pPr>
            <a:r>
              <a:rPr lang="en-US" sz="2400" dirty="0" smtClean="0"/>
              <a:t>Scientific problems tend to be between coarse and fine granularity. These solutions may require some amount of interaction between regions, therefore the individual processors doing the work need to collaborate and exchange results (i.e., need for synchronization and message passing).</a:t>
            </a:r>
          </a:p>
          <a:p>
            <a:pPr lvl="1">
              <a:defRPr/>
            </a:pPr>
            <a:r>
              <a:rPr lang="en-US" sz="2000" dirty="0" smtClean="0"/>
              <a:t>E.g., any one element in the data set may depend on the values of its nearest neighbors. If data is decomposed into two parts that are each processed by a separate CPU, then the CPUs will need to exchange boundary information.</a:t>
            </a:r>
            <a:endParaRPr lang="en-US" sz="2000" dirty="0"/>
          </a:p>
        </p:txBody>
      </p:sp>
    </p:spTree>
    <p:extLst>
      <p:ext uri="{BB962C8B-B14F-4D97-AF65-F5344CB8AC3E}">
        <p14:creationId xmlns:p14="http://schemas.microsoft.com/office/powerpoint/2010/main" val="385701086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55"/>
            <a:ext cx="8493125" cy="1431925"/>
          </a:xfrm>
        </p:spPr>
        <p:txBody>
          <a:bodyPr/>
          <a:lstStyle/>
          <a:p>
            <a:pPr>
              <a:defRPr/>
            </a:pPr>
            <a:r>
              <a:rPr lang="en-ZA" dirty="0" smtClean="0"/>
              <a:t>Class Activity: Discussion</a:t>
            </a:r>
            <a:endParaRPr lang="en-US" dirty="0"/>
          </a:p>
        </p:txBody>
      </p:sp>
      <p:sp>
        <p:nvSpPr>
          <p:cNvPr id="3" name="Content Placeholder 2"/>
          <p:cNvSpPr>
            <a:spLocks noGrp="1"/>
          </p:cNvSpPr>
          <p:nvPr>
            <p:ph idx="1"/>
          </p:nvPr>
        </p:nvSpPr>
        <p:spPr>
          <a:xfrm>
            <a:off x="322263" y="1608138"/>
            <a:ext cx="8523287" cy="4714875"/>
          </a:xfrm>
        </p:spPr>
        <p:txBody>
          <a:bodyPr/>
          <a:lstStyle/>
          <a:p>
            <a:pPr>
              <a:defRPr/>
            </a:pPr>
            <a:r>
              <a:rPr lang="en-ZA" dirty="0" smtClean="0"/>
              <a:t>Which of the following are more fine-grained, and which are course-grained?</a:t>
            </a:r>
          </a:p>
          <a:p>
            <a:pPr lvl="1">
              <a:defRPr/>
            </a:pPr>
            <a:r>
              <a:rPr lang="en-ZA" dirty="0" smtClean="0"/>
              <a:t>Matrix multiply</a:t>
            </a:r>
          </a:p>
          <a:p>
            <a:pPr lvl="1">
              <a:defRPr/>
            </a:pPr>
            <a:r>
              <a:rPr lang="en-ZA" dirty="0" err="1" smtClean="0"/>
              <a:t>FFTs</a:t>
            </a:r>
            <a:endParaRPr lang="en-ZA" dirty="0" smtClean="0"/>
          </a:p>
          <a:p>
            <a:pPr lvl="1">
              <a:defRPr/>
            </a:pPr>
            <a:r>
              <a:rPr lang="en-ZA" dirty="0" smtClean="0"/>
              <a:t>Decryption code breaking</a:t>
            </a:r>
          </a:p>
          <a:p>
            <a:pPr lvl="1">
              <a:defRPr/>
            </a:pPr>
            <a:r>
              <a:rPr lang="en-ZA" dirty="0" smtClean="0"/>
              <a:t>(deterministic) Finite state machine validation / termination checking</a:t>
            </a:r>
          </a:p>
          <a:p>
            <a:pPr lvl="1">
              <a:defRPr/>
            </a:pPr>
            <a:r>
              <a:rPr lang="en-ZA" dirty="0" smtClean="0"/>
              <a:t>Map navigation (e.g., shortest path)</a:t>
            </a:r>
          </a:p>
          <a:p>
            <a:pPr lvl="1">
              <a:defRPr/>
            </a:pPr>
            <a:r>
              <a:rPr lang="en-ZA" dirty="0" smtClean="0"/>
              <a:t>Population modelling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p:txBody>
          <a:bodyPr/>
          <a:lstStyle/>
          <a:p>
            <a:pPr eaLnBrk="1" hangingPunct="1">
              <a:defRPr/>
            </a:pPr>
            <a:r>
              <a:rPr lang="en-ZA" dirty="0" smtClean="0"/>
              <a:t>Aside: Saturn5 – one giant leap for digital computer engineering</a:t>
            </a:r>
          </a:p>
          <a:p>
            <a:pPr eaLnBrk="1" hangingPunct="1">
              <a:defRPr/>
            </a:pPr>
            <a:r>
              <a:rPr lang="en-ZA" dirty="0" smtClean="0"/>
              <a:t>Step 3: decomposition and granularity</a:t>
            </a:r>
          </a:p>
          <a:p>
            <a:pPr lvl="1" eaLnBrk="1" hangingPunct="1">
              <a:defRPr/>
            </a:pPr>
            <a:r>
              <a:rPr lang="en-ZA" dirty="0"/>
              <a:t>Class </a:t>
            </a:r>
            <a:r>
              <a:rPr lang="en-ZA" dirty="0" smtClean="0"/>
              <a:t>activity</a:t>
            </a:r>
          </a:p>
          <a:p>
            <a:pPr eaLnBrk="1" hangingPunct="1">
              <a:defRPr/>
            </a:pPr>
            <a:r>
              <a:rPr lang="en-ZA" dirty="0" smtClean="0"/>
              <a:t>Step 4: communications</a:t>
            </a:r>
          </a:p>
        </p:txBody>
      </p:sp>
      <p:pic>
        <p:nvPicPr>
          <p:cNvPr id="5123" name="Picture 3" descr="mosaic0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939" y="4259385"/>
            <a:ext cx="3432773" cy="23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Class Activity: Discussion</a:t>
            </a:r>
            <a:endParaRPr lang="en-US" dirty="0"/>
          </a:p>
        </p:txBody>
      </p:sp>
      <p:sp>
        <p:nvSpPr>
          <p:cNvPr id="3" name="Content Placeholder 2"/>
          <p:cNvSpPr>
            <a:spLocks noGrp="1"/>
          </p:cNvSpPr>
          <p:nvPr>
            <p:ph idx="1"/>
          </p:nvPr>
        </p:nvSpPr>
        <p:spPr>
          <a:xfrm>
            <a:off x="322263" y="1414463"/>
            <a:ext cx="8523287" cy="4714875"/>
          </a:xfrm>
        </p:spPr>
        <p:txBody>
          <a:bodyPr/>
          <a:lstStyle/>
          <a:p>
            <a:pPr>
              <a:defRPr/>
            </a:pPr>
            <a:r>
              <a:rPr lang="en-ZA" dirty="0" smtClean="0"/>
              <a:t>Which of the following are more fine-grained, and which are course-grained?</a:t>
            </a:r>
          </a:p>
          <a:p>
            <a:pPr lvl="1">
              <a:defRPr/>
            </a:pPr>
            <a:r>
              <a:rPr lang="en-ZA" dirty="0" smtClean="0"/>
              <a:t>Matrix multiply  </a:t>
            </a:r>
            <a:r>
              <a:rPr lang="en-ZA" dirty="0" smtClean="0">
                <a:solidFill>
                  <a:schemeClr val="tx2">
                    <a:lumMod val="75000"/>
                  </a:schemeClr>
                </a:solidFill>
              </a:rPr>
              <a:t>- fine grain data, course </a:t>
            </a:r>
            <a:r>
              <a:rPr lang="en-ZA" dirty="0" err="1" smtClean="0">
                <a:solidFill>
                  <a:schemeClr val="tx2">
                    <a:lumMod val="75000"/>
                  </a:schemeClr>
                </a:solidFill>
              </a:rPr>
              <a:t>funct</a:t>
            </a:r>
            <a:r>
              <a:rPr lang="en-ZA" dirty="0" smtClean="0">
                <a:solidFill>
                  <a:schemeClr val="tx2">
                    <a:lumMod val="75000"/>
                  </a:schemeClr>
                </a:solidFill>
              </a:rPr>
              <a:t>.</a:t>
            </a:r>
          </a:p>
          <a:p>
            <a:pPr lvl="1">
              <a:defRPr/>
            </a:pPr>
            <a:r>
              <a:rPr lang="en-ZA" dirty="0" err="1" smtClean="0"/>
              <a:t>FFTs</a:t>
            </a:r>
            <a:r>
              <a:rPr lang="en-ZA" dirty="0" smtClean="0"/>
              <a:t> </a:t>
            </a:r>
            <a:r>
              <a:rPr lang="en-ZA" dirty="0" smtClean="0">
                <a:solidFill>
                  <a:schemeClr val="tx2">
                    <a:lumMod val="75000"/>
                  </a:schemeClr>
                </a:solidFill>
              </a:rPr>
              <a:t>- fine grained</a:t>
            </a:r>
            <a:endParaRPr lang="en-ZA" dirty="0" smtClean="0"/>
          </a:p>
          <a:p>
            <a:pPr lvl="1">
              <a:defRPr/>
            </a:pPr>
            <a:r>
              <a:rPr lang="en-ZA" dirty="0" smtClean="0"/>
              <a:t>Decryption code breaking</a:t>
            </a:r>
            <a:r>
              <a:rPr lang="en-ZA" dirty="0" smtClean="0">
                <a:solidFill>
                  <a:srgbClr val="7030A0"/>
                </a:solidFill>
              </a:rPr>
              <a:t> </a:t>
            </a:r>
            <a:r>
              <a:rPr lang="en-ZA" dirty="0" smtClean="0">
                <a:solidFill>
                  <a:srgbClr val="FF6600"/>
                </a:solidFill>
              </a:rPr>
              <a:t>- course grained</a:t>
            </a:r>
          </a:p>
          <a:p>
            <a:pPr lvl="1">
              <a:defRPr/>
            </a:pPr>
            <a:r>
              <a:rPr lang="en-ZA" dirty="0" smtClean="0"/>
              <a:t>(deterministic) Finite state machine validation / termination checking  </a:t>
            </a:r>
            <a:r>
              <a:rPr lang="en-ZA" dirty="0" smtClean="0">
                <a:solidFill>
                  <a:srgbClr val="FF6600"/>
                </a:solidFill>
              </a:rPr>
              <a:t>- course grained</a:t>
            </a:r>
          </a:p>
          <a:p>
            <a:pPr lvl="1">
              <a:defRPr/>
            </a:pPr>
            <a:r>
              <a:rPr lang="en-ZA" dirty="0" smtClean="0"/>
              <a:t>Map navigation (e.g., shortest path) </a:t>
            </a:r>
            <a:r>
              <a:rPr lang="en-ZA" dirty="0" smtClean="0">
                <a:solidFill>
                  <a:srgbClr val="FF6600"/>
                </a:solidFill>
              </a:rPr>
              <a:t>- course</a:t>
            </a:r>
          </a:p>
          <a:p>
            <a:pPr lvl="1">
              <a:defRPr/>
            </a:pPr>
            <a:r>
              <a:rPr lang="en-ZA" dirty="0" smtClean="0"/>
              <a:t>Population modelling  </a:t>
            </a:r>
            <a:r>
              <a:rPr lang="en-ZA" dirty="0" smtClean="0">
                <a:solidFill>
                  <a:srgbClr val="FF6600"/>
                </a:solidFill>
              </a:rPr>
              <a:t>- course grained</a:t>
            </a:r>
          </a:p>
          <a:p>
            <a:pPr lvl="1">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4: Communications</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Step 4: Communications</a:t>
            </a:r>
            <a:endParaRPr lang="en-US" dirty="0"/>
          </a:p>
        </p:txBody>
      </p:sp>
      <p:sp>
        <p:nvSpPr>
          <p:cNvPr id="3" name="Content Placeholder 2"/>
          <p:cNvSpPr>
            <a:spLocks noGrp="1"/>
          </p:cNvSpPr>
          <p:nvPr>
            <p:ph idx="1"/>
          </p:nvPr>
        </p:nvSpPr>
        <p:spPr>
          <a:xfrm>
            <a:off x="838200" y="1536153"/>
            <a:ext cx="8007350" cy="4953000"/>
          </a:xfrm>
        </p:spPr>
        <p:txBody>
          <a:bodyPr>
            <a:normAutofit lnSpcReduction="10000"/>
          </a:bodyPr>
          <a:lstStyle/>
          <a:p>
            <a:pPr>
              <a:defRPr/>
            </a:pPr>
            <a:r>
              <a:rPr lang="en-US" dirty="0" smtClean="0"/>
              <a:t>The communications needs between tasks depends on your solution:</a:t>
            </a:r>
          </a:p>
          <a:p>
            <a:pPr>
              <a:defRPr/>
            </a:pPr>
            <a:r>
              <a:rPr lang="en-US" dirty="0" smtClean="0"/>
              <a:t>Communications not needed for</a:t>
            </a:r>
          </a:p>
          <a:p>
            <a:pPr lvl="1">
              <a:defRPr/>
            </a:pPr>
            <a:r>
              <a:rPr lang="en-US" dirty="0" smtClean="0"/>
              <a:t>Minimal or no shared data or results. </a:t>
            </a:r>
          </a:p>
          <a:p>
            <a:pPr lvl="2">
              <a:defRPr/>
            </a:pPr>
            <a:r>
              <a:rPr lang="en-US" dirty="0" smtClean="0"/>
              <a:t>E.g., an image processing routine where each pixel is dimmed (e.g., 50% dim). Here, the image can easily be separated between many tasks that act entirely independently of one other.</a:t>
            </a:r>
          </a:p>
          <a:p>
            <a:pPr lvl="1">
              <a:defRPr/>
            </a:pPr>
            <a:r>
              <a:rPr lang="en-ZA" dirty="0" smtClean="0"/>
              <a:t>Usually the case for embarrassingly parallel solutions4</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Communications</a:t>
            </a:r>
            <a:endParaRPr lang="en-US" dirty="0"/>
          </a:p>
        </p:txBody>
      </p:sp>
      <p:sp>
        <p:nvSpPr>
          <p:cNvPr id="3" name="Content Placeholder 2"/>
          <p:cNvSpPr>
            <a:spLocks noGrp="1"/>
          </p:cNvSpPr>
          <p:nvPr>
            <p:ph idx="1"/>
          </p:nvPr>
        </p:nvSpPr>
        <p:spPr>
          <a:xfrm>
            <a:off x="838200" y="1557338"/>
            <a:ext cx="8007350" cy="4191000"/>
          </a:xfrm>
        </p:spPr>
        <p:txBody>
          <a:bodyPr>
            <a:normAutofit fontScale="85000" lnSpcReduction="10000"/>
          </a:bodyPr>
          <a:lstStyle/>
          <a:p>
            <a:pPr>
              <a:defRPr/>
            </a:pPr>
            <a:r>
              <a:rPr lang="en-US" dirty="0" smtClean="0"/>
              <a:t>The communications needs</a:t>
            </a:r>
            <a:br>
              <a:rPr lang="en-US" dirty="0" smtClean="0"/>
            </a:br>
            <a:r>
              <a:rPr lang="en-US" dirty="0" smtClean="0"/>
              <a:t>between tasks depends on</a:t>
            </a:r>
            <a:br>
              <a:rPr lang="en-US" dirty="0" smtClean="0"/>
            </a:br>
            <a:r>
              <a:rPr lang="en-US" dirty="0" smtClean="0"/>
              <a:t>your solution:</a:t>
            </a:r>
          </a:p>
          <a:p>
            <a:pPr>
              <a:defRPr/>
            </a:pPr>
            <a:r>
              <a:rPr lang="en-US" dirty="0" smtClean="0"/>
              <a:t>Communications </a:t>
            </a:r>
            <a:r>
              <a:rPr lang="en-US" i="1" dirty="0" smtClean="0"/>
              <a:t>is</a:t>
            </a:r>
            <a:r>
              <a:rPr lang="en-US" dirty="0" smtClean="0"/>
              <a:t> needed for…</a:t>
            </a:r>
          </a:p>
          <a:p>
            <a:pPr lvl="1">
              <a:defRPr/>
            </a:pPr>
            <a:r>
              <a:rPr lang="en-US" dirty="0" smtClean="0"/>
              <a:t>Parallel applications that need to </a:t>
            </a:r>
            <a:r>
              <a:rPr lang="en-US" dirty="0" smtClean="0">
                <a:solidFill>
                  <a:schemeClr val="tx2">
                    <a:lumMod val="75000"/>
                  </a:schemeClr>
                </a:solidFill>
              </a:rPr>
              <a:t>share results</a:t>
            </a:r>
            <a:r>
              <a:rPr lang="en-US" dirty="0" smtClean="0"/>
              <a:t> or </a:t>
            </a:r>
            <a:r>
              <a:rPr lang="en-US" dirty="0" smtClean="0">
                <a:solidFill>
                  <a:schemeClr val="tx2">
                    <a:lumMod val="75000"/>
                  </a:schemeClr>
                </a:solidFill>
              </a:rPr>
              <a:t>boundary information</a:t>
            </a:r>
            <a:r>
              <a:rPr lang="en-US" dirty="0" smtClean="0"/>
              <a:t>. E.g.,</a:t>
            </a:r>
          </a:p>
          <a:p>
            <a:pPr lvl="2">
              <a:defRPr/>
            </a:pPr>
            <a:r>
              <a:rPr lang="en-US" dirty="0" smtClean="0"/>
              <a:t>E.g., modeling 2D heat diffusion over time – this could divide into multiple parts, but boundary results need to be shared. Changes to an elements in the middle of the partition only has an effect on the boundary after some time.</a:t>
            </a:r>
            <a:endParaRPr lang="en-US" dirty="0"/>
          </a:p>
        </p:txBody>
      </p:sp>
      <p:pic>
        <p:nvPicPr>
          <p:cNvPr id="23556" name="Picture 3" descr="CLOU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226" y="228603"/>
            <a:ext cx="28638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59901"/>
            <a:ext cx="7698306" cy="692210"/>
          </a:xfrm>
        </p:spPr>
        <p:txBody>
          <a:bodyPr>
            <a:normAutofit fontScale="90000"/>
          </a:bodyPr>
          <a:lstStyle/>
          <a:p>
            <a:pPr>
              <a:defRPr/>
            </a:pPr>
            <a:r>
              <a:rPr lang="en-ZA" dirty="0" smtClean="0"/>
              <a:t>Factors related to Communication</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Cost of communications</a:t>
            </a:r>
          </a:p>
          <a:p>
            <a:pPr>
              <a:defRPr/>
            </a:pPr>
            <a:r>
              <a:rPr lang="en-US" dirty="0" smtClean="0"/>
              <a:t>Latency vs. Bandwidth</a:t>
            </a:r>
          </a:p>
          <a:p>
            <a:pPr>
              <a:defRPr/>
            </a:pPr>
            <a:r>
              <a:rPr lang="en-US" dirty="0" smtClean="0"/>
              <a:t>Visibility of communications</a:t>
            </a:r>
          </a:p>
          <a:p>
            <a:pPr>
              <a:defRPr/>
            </a:pPr>
            <a:r>
              <a:rPr lang="en-US" dirty="0" smtClean="0"/>
              <a:t>Synchronous vs. asynchronous communications</a:t>
            </a:r>
          </a:p>
          <a:p>
            <a:pPr>
              <a:defRPr/>
            </a:pPr>
            <a:r>
              <a:rPr lang="en-US" dirty="0" smtClean="0"/>
              <a:t>Scope of communications</a:t>
            </a:r>
          </a:p>
          <a:p>
            <a:pPr>
              <a:defRPr/>
            </a:pPr>
            <a:r>
              <a:rPr lang="en-US" dirty="0" smtClean="0"/>
              <a:t>Efficiency of communications</a:t>
            </a:r>
          </a:p>
          <a:p>
            <a:pPr>
              <a:defRPr/>
            </a:pPr>
            <a:r>
              <a:rPr lang="en-US" dirty="0" smtClean="0"/>
              <a:t>Overhead and Complexity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Cost of communications</a:t>
            </a:r>
            <a:endParaRPr lang="en-US" dirty="0"/>
          </a:p>
        </p:txBody>
      </p:sp>
      <p:sp>
        <p:nvSpPr>
          <p:cNvPr id="3" name="Content Placeholder 2"/>
          <p:cNvSpPr>
            <a:spLocks noGrp="1"/>
          </p:cNvSpPr>
          <p:nvPr>
            <p:ph idx="1"/>
          </p:nvPr>
        </p:nvSpPr>
        <p:spPr>
          <a:xfrm>
            <a:off x="485261" y="1360478"/>
            <a:ext cx="8007350" cy="5313362"/>
          </a:xfrm>
        </p:spPr>
        <p:txBody>
          <a:bodyPr/>
          <a:lstStyle/>
          <a:p>
            <a:pPr>
              <a:defRPr/>
            </a:pPr>
            <a:r>
              <a:rPr lang="en-US" dirty="0" smtClean="0"/>
              <a:t>Communication between tasks has some kind of overheads, such as:</a:t>
            </a:r>
          </a:p>
          <a:p>
            <a:pPr lvl="1">
              <a:defRPr/>
            </a:pPr>
            <a:r>
              <a:rPr lang="en-US" dirty="0" smtClean="0"/>
              <a:t>CPU cycles, memory and other resources that could be used for computation are instead used to package and transmit data.</a:t>
            </a:r>
          </a:p>
          <a:p>
            <a:pPr lvl="1">
              <a:defRPr/>
            </a:pPr>
            <a:r>
              <a:rPr lang="en-ZA" dirty="0" smtClean="0"/>
              <a:t>Also needs </a:t>
            </a:r>
            <a:r>
              <a:rPr lang="en-US" dirty="0" smtClean="0"/>
              <a:t>synchronization between tasks, which may result in tasks spending time waiting instead of working.</a:t>
            </a:r>
          </a:p>
          <a:p>
            <a:pPr lvl="1">
              <a:defRPr/>
            </a:pPr>
            <a:r>
              <a:rPr lang="en-US" dirty="0" smtClean="0"/>
              <a:t>Competing communication traffic could also saturate the network bandwidth, causing performance loss.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Next lecture</a:t>
            </a:r>
            <a:endParaRPr lang="en-US" dirty="0"/>
          </a:p>
        </p:txBody>
      </p:sp>
      <p:sp>
        <p:nvSpPr>
          <p:cNvPr id="3" name="Content Placeholder 2"/>
          <p:cNvSpPr>
            <a:spLocks noGrp="1"/>
          </p:cNvSpPr>
          <p:nvPr>
            <p:ph idx="1"/>
          </p:nvPr>
        </p:nvSpPr>
        <p:spPr/>
        <p:txBody>
          <a:bodyPr/>
          <a:lstStyle/>
          <a:p>
            <a:pPr>
              <a:defRPr/>
            </a:pPr>
            <a:r>
              <a:rPr lang="en-ZA" dirty="0" smtClean="0"/>
              <a:t>Cloud computing</a:t>
            </a:r>
          </a:p>
          <a:p>
            <a:pPr>
              <a:defRPr/>
            </a:pPr>
            <a:r>
              <a:rPr lang="en-ZA" dirty="0" smtClean="0"/>
              <a:t>Step 4: Communications (cont)</a:t>
            </a:r>
          </a:p>
          <a:p>
            <a:pPr>
              <a:defRPr/>
            </a:pPr>
            <a:r>
              <a:rPr lang="en-ZA" dirty="0" smtClean="0"/>
              <a:t>Step 5: Identify data dependencies</a:t>
            </a:r>
          </a:p>
        </p:txBody>
      </p:sp>
      <p:sp>
        <p:nvSpPr>
          <p:cNvPr id="4" name="TextBox 3"/>
          <p:cNvSpPr txBox="1"/>
          <p:nvPr/>
        </p:nvSpPr>
        <p:spPr>
          <a:xfrm>
            <a:off x="970844" y="4131733"/>
            <a:ext cx="7173759" cy="1477328"/>
          </a:xfrm>
          <a:prstGeom prst="rect">
            <a:avLst/>
          </a:prstGeom>
          <a:noFill/>
        </p:spPr>
        <p:txBody>
          <a:bodyPr wrap="none" rtlCol="0">
            <a:spAutoFit/>
          </a:bodyPr>
          <a:lstStyle/>
          <a:p>
            <a:r>
              <a:rPr lang="en-ZA" u="sng" dirty="0" smtClean="0"/>
              <a:t>Post-lecture (voluntary) assignment:</a:t>
            </a:r>
          </a:p>
          <a:p>
            <a:r>
              <a:rPr lang="en-ZA" dirty="0" smtClean="0"/>
              <a:t>Refer back to slide 24 (factors related to communication)</a:t>
            </a:r>
          </a:p>
          <a:p>
            <a:r>
              <a:rPr lang="en-ZA" dirty="0" smtClean="0"/>
              <a:t>Use your favourite search engine to read up further on these factors,</a:t>
            </a:r>
          </a:p>
          <a:p>
            <a:r>
              <a:rPr lang="en-ZA" dirty="0" smtClean="0"/>
              <a:t>and think how the hardware design aspects of a computing platform</a:t>
            </a:r>
          </a:p>
          <a:p>
            <a:r>
              <a:rPr lang="en-ZA" dirty="0" smtClean="0"/>
              <a:t>can benefit or impact these issues.</a:t>
            </a:r>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975" y="402166"/>
            <a:ext cx="8385175" cy="1431925"/>
          </a:xfrm>
        </p:spPr>
        <p:txBody>
          <a:bodyPr>
            <a:normAutofit fontScale="90000"/>
          </a:bodyPr>
          <a:lstStyle/>
          <a:p>
            <a:pPr>
              <a:defRPr/>
            </a:pPr>
            <a:r>
              <a:rPr lang="en-ZA" sz="3600" dirty="0" smtClean="0"/>
              <a:t>A short case study of a (yesteryear) high performance embedded computer</a:t>
            </a:r>
            <a:endParaRPr lang="en-US" sz="3600" dirty="0"/>
          </a:p>
        </p:txBody>
      </p:sp>
      <p:sp>
        <p:nvSpPr>
          <p:cNvPr id="6147" name="TextBox 3"/>
          <p:cNvSpPr txBox="1">
            <a:spLocks noChangeArrowheads="1"/>
          </p:cNvSpPr>
          <p:nvPr/>
        </p:nvSpPr>
        <p:spPr bwMode="auto">
          <a:xfrm>
            <a:off x="492477" y="2109788"/>
            <a:ext cx="78083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ZA" sz="3200" dirty="0" smtClean="0"/>
              <a:t> The Apollo Saturn V</a:t>
            </a:r>
            <a:br>
              <a:rPr lang="en-ZA" sz="3200" dirty="0" smtClean="0"/>
            </a:br>
            <a:r>
              <a:rPr lang="en-ZA" sz="3200" dirty="0" smtClean="0"/>
              <a:t>  Launch Vehicle Digital Computer (LVDC)</a:t>
            </a:r>
            <a:endParaRPr lang="en-US" sz="3200" dirty="0"/>
          </a:p>
        </p:txBody>
      </p:sp>
      <p:sp>
        <p:nvSpPr>
          <p:cNvPr id="3" name="TextBox 2"/>
          <p:cNvSpPr txBox="1"/>
          <p:nvPr/>
        </p:nvSpPr>
        <p:spPr>
          <a:xfrm>
            <a:off x="2077156" y="4538133"/>
            <a:ext cx="4472378" cy="369332"/>
          </a:xfrm>
          <a:prstGeom prst="rect">
            <a:avLst/>
          </a:prstGeom>
          <a:noFill/>
        </p:spPr>
        <p:txBody>
          <a:bodyPr wrap="none" rtlCol="0">
            <a:spAutoFit/>
          </a:bodyPr>
          <a:lstStyle/>
          <a:p>
            <a:r>
              <a:rPr lang="en-US" dirty="0" smtClean="0"/>
              <a:t>You all surely know what the Saturn V is…</a:t>
            </a:r>
            <a:endParaRPr lang="en-US" dirty="0"/>
          </a:p>
        </p:txBody>
      </p:sp>
    </p:spTree>
    <p:extLst>
      <p:ext uri="{BB962C8B-B14F-4D97-AF65-F5344CB8AC3E}">
        <p14:creationId xmlns:p14="http://schemas.microsoft.com/office/powerpoint/2010/main" val="7460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winberg\Documents\ACTIVE\EEE4084F\2013\LECTURES\Lecture07\Images\Satur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544" y="801332"/>
            <a:ext cx="4475515" cy="569072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2370608" y="3048000"/>
            <a:ext cx="3747453" cy="2176392"/>
            <a:chOff x="2370608" y="3048000"/>
            <a:chExt cx="3747453" cy="2176392"/>
          </a:xfrm>
        </p:grpSpPr>
        <p:cxnSp>
          <p:nvCxnSpPr>
            <p:cNvPr id="3" name="Straight Arrow Connector 2"/>
            <p:cNvCxnSpPr/>
            <p:nvPr/>
          </p:nvCxnSpPr>
          <p:spPr>
            <a:xfrm flipV="1">
              <a:off x="3476978" y="3048000"/>
              <a:ext cx="2641083" cy="1444978"/>
            </a:xfrm>
            <a:prstGeom prst="straightConnector1">
              <a:avLst/>
            </a:prstGeom>
            <a:ln>
              <a:solidFill>
                <a:srgbClr val="EC1E0E"/>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70608" y="4301062"/>
              <a:ext cx="1749261" cy="923330"/>
            </a:xfrm>
            <a:prstGeom prst="rect">
              <a:avLst/>
            </a:prstGeom>
            <a:noFill/>
          </p:spPr>
          <p:txBody>
            <a:bodyPr wrap="none" rtlCol="0">
              <a:spAutoFit/>
            </a:bodyPr>
            <a:lstStyle/>
            <a:p>
              <a:r>
                <a:rPr lang="en-US" dirty="0" smtClean="0"/>
                <a:t>Saturn V</a:t>
              </a:r>
            </a:p>
            <a:p>
              <a:r>
                <a:rPr lang="en-US" dirty="0" smtClean="0"/>
                <a:t>Launch Vehicle</a:t>
              </a:r>
            </a:p>
            <a:p>
              <a:r>
                <a:rPr lang="en-US" dirty="0" smtClean="0"/>
                <a:t>(i.e. the rocket)</a:t>
              </a:r>
              <a:endParaRPr lang="en-US" dirty="0"/>
            </a:p>
          </p:txBody>
        </p:sp>
      </p:grpSp>
      <p:grpSp>
        <p:nvGrpSpPr>
          <p:cNvPr id="23" name="Group 22"/>
          <p:cNvGrpSpPr/>
          <p:nvPr/>
        </p:nvGrpSpPr>
        <p:grpSpPr>
          <a:xfrm>
            <a:off x="1241260" y="801332"/>
            <a:ext cx="4944535" cy="982312"/>
            <a:chOff x="1241260" y="801332"/>
            <a:chExt cx="4944535" cy="982312"/>
          </a:xfrm>
        </p:grpSpPr>
        <p:cxnSp>
          <p:nvCxnSpPr>
            <p:cNvPr id="6" name="Straight Arrow Connector 5"/>
            <p:cNvCxnSpPr>
              <a:stCxn id="7" idx="3"/>
            </p:cNvCxnSpPr>
            <p:nvPr/>
          </p:nvCxnSpPr>
          <p:spPr>
            <a:xfrm>
              <a:off x="2370608" y="985998"/>
              <a:ext cx="3815187" cy="797646"/>
            </a:xfrm>
            <a:prstGeom prst="straightConnector1">
              <a:avLst/>
            </a:prstGeom>
            <a:ln>
              <a:solidFill>
                <a:srgbClr val="EC1E0E"/>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41260" y="801332"/>
              <a:ext cx="1129348" cy="369332"/>
            </a:xfrm>
            <a:prstGeom prst="rect">
              <a:avLst/>
            </a:prstGeom>
            <a:noFill/>
          </p:spPr>
          <p:txBody>
            <a:bodyPr wrap="none" rtlCol="0">
              <a:spAutoFit/>
            </a:bodyPr>
            <a:lstStyle/>
            <a:p>
              <a:r>
                <a:rPr lang="en-US" dirty="0" smtClean="0"/>
                <a:t>Apollo 11</a:t>
              </a:r>
              <a:endParaRPr lang="en-US" dirty="0"/>
            </a:p>
          </p:txBody>
        </p:sp>
      </p:grpSp>
      <p:grpSp>
        <p:nvGrpSpPr>
          <p:cNvPr id="24" name="Group 23"/>
          <p:cNvGrpSpPr/>
          <p:nvPr/>
        </p:nvGrpSpPr>
        <p:grpSpPr>
          <a:xfrm>
            <a:off x="299155" y="1571091"/>
            <a:ext cx="5932253" cy="1077218"/>
            <a:chOff x="299155" y="1571091"/>
            <a:chExt cx="5932253" cy="1077218"/>
          </a:xfrm>
        </p:grpSpPr>
        <p:cxnSp>
          <p:nvCxnSpPr>
            <p:cNvPr id="8" name="Straight Arrow Connector 7"/>
            <p:cNvCxnSpPr/>
            <p:nvPr/>
          </p:nvCxnSpPr>
          <p:spPr>
            <a:xfrm>
              <a:off x="3714044" y="1783644"/>
              <a:ext cx="2517364" cy="70174"/>
            </a:xfrm>
            <a:prstGeom prst="straightConnector1">
              <a:avLst/>
            </a:prstGeom>
            <a:ln>
              <a:solidFill>
                <a:srgbClr val="EC1E0E"/>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9155" y="1571091"/>
              <a:ext cx="4572000" cy="1077218"/>
            </a:xfrm>
            <a:prstGeom prst="rect">
              <a:avLst/>
            </a:prstGeom>
          </p:spPr>
          <p:txBody>
            <a:bodyPr>
              <a:spAutoFit/>
            </a:bodyPr>
            <a:lstStyle/>
            <a:p>
              <a:r>
                <a:rPr lang="en-US" sz="1600" i="1" dirty="0" smtClean="0"/>
                <a:t>Uncomfortable but eager flight crew:</a:t>
              </a:r>
            </a:p>
            <a:p>
              <a:r>
                <a:rPr lang="en-US" sz="1600" dirty="0" smtClean="0"/>
                <a:t>Neil </a:t>
              </a:r>
              <a:r>
                <a:rPr lang="en-US" sz="1600" dirty="0"/>
                <a:t>Armstrong (Commander)</a:t>
              </a:r>
            </a:p>
            <a:p>
              <a:r>
                <a:rPr lang="en-US" sz="1600" dirty="0"/>
                <a:t>Buzz </a:t>
              </a:r>
              <a:r>
                <a:rPr lang="en-US" sz="1600" dirty="0" err="1"/>
                <a:t>Aldrin</a:t>
              </a:r>
              <a:r>
                <a:rPr lang="en-US" sz="1600" dirty="0"/>
                <a:t> (Lunar Module Pilot)</a:t>
              </a:r>
            </a:p>
            <a:p>
              <a:r>
                <a:rPr lang="en-US" sz="1600" dirty="0"/>
                <a:t>Michael Collins (Command Module Pilot)</a:t>
              </a:r>
            </a:p>
          </p:txBody>
        </p:sp>
      </p:grpSp>
      <p:grpSp>
        <p:nvGrpSpPr>
          <p:cNvPr id="25" name="Group 24"/>
          <p:cNvGrpSpPr/>
          <p:nvPr/>
        </p:nvGrpSpPr>
        <p:grpSpPr>
          <a:xfrm>
            <a:off x="418041" y="2561394"/>
            <a:ext cx="2167058" cy="1821783"/>
            <a:chOff x="418041" y="2561394"/>
            <a:chExt cx="2167058" cy="1821783"/>
          </a:xfrm>
        </p:grpSpPr>
        <p:pic>
          <p:nvPicPr>
            <p:cNvPr id="1027" name="Picture 3" descr="C:\Users\swinberg\Documents\ACTIVE\EEE4084F\2013\LECTURES\Lecture07\Images\AS11_cr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41" y="2561394"/>
              <a:ext cx="2063448" cy="154758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13646" y="4044623"/>
              <a:ext cx="2071453" cy="338554"/>
            </a:xfrm>
            <a:prstGeom prst="rect">
              <a:avLst/>
            </a:prstGeom>
          </p:spPr>
          <p:txBody>
            <a:bodyPr wrap="square">
              <a:spAutoFit/>
            </a:bodyPr>
            <a:lstStyle/>
            <a:p>
              <a:r>
                <a:rPr lang="en-US" sz="1600" dirty="0"/>
                <a:t>Neil </a:t>
              </a:r>
              <a:r>
                <a:rPr lang="en-US" sz="1600" dirty="0" smtClean="0"/>
                <a:t>   Collins   Buzz</a:t>
              </a:r>
              <a:endParaRPr lang="en-US" sz="1600" dirty="0"/>
            </a:p>
          </p:txBody>
        </p:sp>
      </p:grpSp>
      <p:grpSp>
        <p:nvGrpSpPr>
          <p:cNvPr id="21" name="Group 20"/>
          <p:cNvGrpSpPr/>
          <p:nvPr/>
        </p:nvGrpSpPr>
        <p:grpSpPr>
          <a:xfrm>
            <a:off x="2239304" y="477156"/>
            <a:ext cx="4057372" cy="1067977"/>
            <a:chOff x="2239304" y="477156"/>
            <a:chExt cx="4057372" cy="1067977"/>
          </a:xfrm>
        </p:grpSpPr>
        <p:cxnSp>
          <p:nvCxnSpPr>
            <p:cNvPr id="17" name="Straight Arrow Connector 16"/>
            <p:cNvCxnSpPr/>
            <p:nvPr/>
          </p:nvCxnSpPr>
          <p:spPr>
            <a:xfrm>
              <a:off x="3245238" y="747487"/>
              <a:ext cx="3051438" cy="797646"/>
            </a:xfrm>
            <a:prstGeom prst="straightConnector1">
              <a:avLst/>
            </a:prstGeom>
            <a:ln>
              <a:solidFill>
                <a:srgbClr val="EC1E0E"/>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39304" y="477156"/>
              <a:ext cx="1909497" cy="338554"/>
            </a:xfrm>
            <a:prstGeom prst="rect">
              <a:avLst/>
            </a:prstGeom>
            <a:noFill/>
          </p:spPr>
          <p:txBody>
            <a:bodyPr wrap="none" rtlCol="0">
              <a:spAutoFit/>
            </a:bodyPr>
            <a:lstStyle/>
            <a:p>
              <a:r>
                <a:rPr lang="en-US" sz="1600" dirty="0" smtClean="0"/>
                <a:t>Safety abort rocket</a:t>
              </a:r>
              <a:endParaRPr lang="en-US" sz="1600" dirty="0"/>
            </a:p>
          </p:txBody>
        </p:sp>
      </p:grpSp>
      <p:grpSp>
        <p:nvGrpSpPr>
          <p:cNvPr id="27" name="Group 26"/>
          <p:cNvGrpSpPr/>
          <p:nvPr/>
        </p:nvGrpSpPr>
        <p:grpSpPr>
          <a:xfrm>
            <a:off x="1150182" y="5047076"/>
            <a:ext cx="5041514" cy="1538994"/>
            <a:chOff x="1150182" y="5047076"/>
            <a:chExt cx="5041514" cy="1538994"/>
          </a:xfrm>
        </p:grpSpPr>
        <p:cxnSp>
          <p:nvCxnSpPr>
            <p:cNvPr id="20" name="Straight Arrow Connector 19"/>
            <p:cNvCxnSpPr/>
            <p:nvPr/>
          </p:nvCxnSpPr>
          <p:spPr>
            <a:xfrm flipV="1">
              <a:off x="2856089" y="5047076"/>
              <a:ext cx="3335607" cy="552213"/>
            </a:xfrm>
            <a:prstGeom prst="straightConnector1">
              <a:avLst/>
            </a:prstGeom>
            <a:ln>
              <a:solidFill>
                <a:srgbClr val="EC1E0E"/>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50182" y="5385741"/>
              <a:ext cx="2929007" cy="1200329"/>
            </a:xfrm>
            <a:prstGeom prst="rect">
              <a:avLst/>
            </a:prstGeom>
            <a:noFill/>
          </p:spPr>
          <p:txBody>
            <a:bodyPr wrap="none" rtlCol="0">
              <a:spAutoFit/>
            </a:bodyPr>
            <a:lstStyle/>
            <a:p>
              <a:r>
                <a:rPr lang="en-US" dirty="0" smtClean="0"/>
                <a:t>About 3,200 </a:t>
              </a:r>
              <a:r>
                <a:rPr lang="en-US" dirty="0"/>
                <a:t>°</a:t>
              </a:r>
              <a:r>
                <a:rPr lang="en-US" dirty="0" smtClean="0"/>
                <a:t>C</a:t>
              </a:r>
            </a:p>
            <a:p>
              <a:r>
                <a:rPr lang="en-US" dirty="0" smtClean="0"/>
                <a:t>produced by F-1 rocket</a:t>
              </a:r>
            </a:p>
            <a:p>
              <a:r>
                <a:rPr lang="en-US" dirty="0" smtClean="0"/>
                <a:t>engines, all together giving</a:t>
              </a:r>
            </a:p>
            <a:p>
              <a:r>
                <a:rPr lang="en-US" dirty="0" smtClean="0"/>
                <a:t>±160 million horsepower</a:t>
              </a:r>
            </a:p>
          </p:txBody>
        </p:sp>
      </p:grpSp>
      <p:sp>
        <p:nvSpPr>
          <p:cNvPr id="28" name="Rectangle 27"/>
          <p:cNvSpPr/>
          <p:nvPr/>
        </p:nvSpPr>
        <p:spPr>
          <a:xfrm>
            <a:off x="4004430" y="332904"/>
            <a:ext cx="4922053" cy="523220"/>
          </a:xfrm>
          <a:prstGeom prst="rect">
            <a:avLst/>
          </a:prstGeom>
          <a:noFill/>
        </p:spPr>
        <p:txBody>
          <a:bodyPr wrap="none" lIns="91440" tIns="45720" rIns="91440" bIns="45720">
            <a:spAutoFit/>
          </a:bodyPr>
          <a:lstStyle/>
          <a:p>
            <a:pPr algn="ctr"/>
            <a:r>
              <a:rPr lang="en-U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Apollo 11 on a Saturn V</a:t>
            </a:r>
            <a:endParaRPr lang="en-U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8801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500"/>
                            </p:stCondLst>
                            <p:childTnLst>
                              <p:par>
                                <p:cTn id="16" presetID="22" presetClass="entr" presetSubtype="4" fill="hold" nodeType="afterEffect">
                                  <p:stCondLst>
                                    <p:cond delay="100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par>
                          <p:cTn id="19" fill="hold">
                            <p:stCondLst>
                              <p:cond delay="2000"/>
                            </p:stCondLst>
                            <p:childTnLst>
                              <p:par>
                                <p:cTn id="20" presetID="10" presetClass="entr" presetSubtype="0" fill="hold" nodeType="after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3500"/>
                            </p:stCondLst>
                            <p:childTnLst>
                              <p:par>
                                <p:cTn id="24" presetID="22" presetClass="entr" presetSubtype="4" fill="hold" nodeType="afterEffect">
                                  <p:stCondLst>
                                    <p:cond delay="200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par>
                          <p:cTn id="27" fill="hold">
                            <p:stCondLst>
                              <p:cond delay="6000"/>
                            </p:stCondLst>
                            <p:childTnLst>
                              <p:par>
                                <p:cTn id="28" presetID="1" presetClass="entr" presetSubtype="0" fill="hold" nodeType="afterEffect">
                                  <p:stCondLst>
                                    <p:cond delay="2000"/>
                                  </p:stCondLst>
                                  <p:childTnLst>
                                    <p:set>
                                      <p:cBhvr>
                                        <p:cTn id="29" dur="1" fill="hold">
                                          <p:stCondLst>
                                            <p:cond delay="0"/>
                                          </p:stCondLst>
                                        </p:cTn>
                                        <p:tgtEl>
                                          <p:spTgt spid="26"/>
                                        </p:tgtEl>
                                        <p:attrNameLst>
                                          <p:attrName>style.visibility</p:attrName>
                                        </p:attrNameLst>
                                      </p:cBhvr>
                                      <p:to>
                                        <p:strVal val="visible"/>
                                      </p:to>
                                    </p:set>
                                  </p:childTnLst>
                                </p:cTn>
                              </p:par>
                            </p:childTnLst>
                          </p:cTn>
                        </p:par>
                        <p:par>
                          <p:cTn id="30" fill="hold">
                            <p:stCondLst>
                              <p:cond delay="8000"/>
                            </p:stCondLst>
                            <p:childTnLst>
                              <p:par>
                                <p:cTn id="31" presetID="1" presetClass="entr" presetSubtype="0" fill="hold" nodeType="afterEffect">
                                  <p:stCondLst>
                                    <p:cond delay="200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27014" y="3606800"/>
            <a:ext cx="415498" cy="369332"/>
          </a:xfrm>
          <a:prstGeom prst="rect">
            <a:avLst/>
          </a:prstGeom>
        </p:spPr>
        <p:txBody>
          <a:bodyPr wrap="none">
            <a:spAutoFit/>
          </a:bodyPr>
          <a:lstStyle/>
          <a:p>
            <a:r>
              <a:rPr lang="en-US" dirty="0" smtClean="0"/>
              <a:t>…</a:t>
            </a:r>
            <a:endParaRPr lang="en-US" dirty="0"/>
          </a:p>
        </p:txBody>
      </p:sp>
      <p:sp>
        <p:nvSpPr>
          <p:cNvPr id="2" name="TextBox 1"/>
          <p:cNvSpPr txBox="1"/>
          <p:nvPr/>
        </p:nvSpPr>
        <p:spPr>
          <a:xfrm>
            <a:off x="936978" y="1072444"/>
            <a:ext cx="7208320" cy="369332"/>
          </a:xfrm>
          <a:prstGeom prst="rect">
            <a:avLst/>
          </a:prstGeom>
          <a:noFill/>
        </p:spPr>
        <p:txBody>
          <a:bodyPr wrap="none" rtlCol="0">
            <a:spAutoFit/>
          </a:bodyPr>
          <a:lstStyle/>
          <a:p>
            <a:r>
              <a:rPr lang="en-US" dirty="0" smtClean="0"/>
              <a:t>We all know that Apollo 11, and many thanks to Saturn V, resulted in:</a:t>
            </a:r>
            <a:endParaRPr lang="en-US" dirty="0"/>
          </a:p>
        </p:txBody>
      </p:sp>
      <p:grpSp>
        <p:nvGrpSpPr>
          <p:cNvPr id="12" name="Group 11"/>
          <p:cNvGrpSpPr/>
          <p:nvPr/>
        </p:nvGrpSpPr>
        <p:grpSpPr>
          <a:xfrm>
            <a:off x="756356" y="1625600"/>
            <a:ext cx="7529688" cy="1016000"/>
            <a:chOff x="756356" y="1625600"/>
            <a:chExt cx="7529688" cy="1016000"/>
          </a:xfrm>
        </p:grpSpPr>
        <p:sp>
          <p:nvSpPr>
            <p:cNvPr id="11" name="Rectangle 10"/>
            <p:cNvSpPr/>
            <p:nvPr/>
          </p:nvSpPr>
          <p:spPr>
            <a:xfrm>
              <a:off x="756356" y="1625600"/>
              <a:ext cx="7529688" cy="1016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95876" y="1756405"/>
              <a:ext cx="7221849" cy="400110"/>
            </a:xfrm>
            <a:prstGeom prst="rect">
              <a:avLst/>
            </a:prstGeom>
            <a:noFill/>
          </p:spPr>
          <p:txBody>
            <a:bodyPr wrap="none" rtlCol="0">
              <a:spAutoFit/>
            </a:bodyPr>
            <a:lstStyle/>
            <a:p>
              <a:r>
                <a:rPr lang="en-US" sz="2000" i="1" dirty="0" smtClean="0"/>
                <a:t>“That's</a:t>
              </a:r>
              <a:r>
                <a:rPr lang="en-US" sz="2000" i="1" dirty="0"/>
                <a:t> one small step for [a] man, one giant leap for </a:t>
              </a:r>
              <a:r>
                <a:rPr lang="en-US" sz="2000" i="1" dirty="0" smtClean="0"/>
                <a:t>mankind”</a:t>
              </a:r>
              <a:endParaRPr lang="en-US" sz="2000" i="1" dirty="0"/>
            </a:p>
          </p:txBody>
        </p:sp>
        <p:sp>
          <p:nvSpPr>
            <p:cNvPr id="5" name="TextBox 4"/>
            <p:cNvSpPr txBox="1"/>
            <p:nvPr/>
          </p:nvSpPr>
          <p:spPr>
            <a:xfrm>
              <a:off x="4122079" y="2125737"/>
              <a:ext cx="3403560" cy="369332"/>
            </a:xfrm>
            <a:prstGeom prst="rect">
              <a:avLst/>
            </a:prstGeom>
            <a:noFill/>
          </p:spPr>
          <p:txBody>
            <a:bodyPr wrap="none" rtlCol="0">
              <a:spAutoFit/>
            </a:bodyPr>
            <a:lstStyle/>
            <a:p>
              <a:r>
                <a:rPr lang="en-US" dirty="0" smtClean="0"/>
                <a:t>-- </a:t>
              </a:r>
              <a:r>
                <a:rPr lang="en-US" dirty="0" err="1" smtClean="0"/>
                <a:t>Niel</a:t>
              </a:r>
              <a:r>
                <a:rPr lang="en-US" dirty="0" smtClean="0"/>
                <a:t> </a:t>
              </a:r>
              <a:r>
                <a:rPr lang="en-US" dirty="0" err="1" smtClean="0"/>
                <a:t>Amstrong</a:t>
              </a:r>
              <a:r>
                <a:rPr lang="en-US" dirty="0" smtClean="0"/>
                <a:t>, </a:t>
              </a:r>
              <a:r>
                <a:rPr lang="en-US" dirty="0"/>
                <a:t> July 21, 1969</a:t>
              </a:r>
            </a:p>
          </p:txBody>
        </p:sp>
      </p:grpSp>
      <p:grpSp>
        <p:nvGrpSpPr>
          <p:cNvPr id="13" name="Group 12"/>
          <p:cNvGrpSpPr/>
          <p:nvPr/>
        </p:nvGrpSpPr>
        <p:grpSpPr>
          <a:xfrm>
            <a:off x="936978" y="3206044"/>
            <a:ext cx="6314549" cy="806397"/>
            <a:chOff x="936978" y="3206044"/>
            <a:chExt cx="6314549" cy="806397"/>
          </a:xfrm>
        </p:grpSpPr>
        <p:sp>
          <p:nvSpPr>
            <p:cNvPr id="7" name="TextBox 6"/>
            <p:cNvSpPr txBox="1"/>
            <p:nvPr/>
          </p:nvSpPr>
          <p:spPr>
            <a:xfrm>
              <a:off x="936978" y="3206044"/>
              <a:ext cx="6314549" cy="369332"/>
            </a:xfrm>
            <a:prstGeom prst="rect">
              <a:avLst/>
            </a:prstGeom>
            <a:noFill/>
          </p:spPr>
          <p:txBody>
            <a:bodyPr wrap="none" rtlCol="0">
              <a:spAutoFit/>
            </a:bodyPr>
            <a:lstStyle/>
            <a:p>
              <a:r>
                <a:rPr lang="en-US" dirty="0" smtClean="0"/>
                <a:t>But the success launch of Saturn V has much to attribute to:</a:t>
              </a:r>
              <a:endParaRPr lang="en-US" dirty="0"/>
            </a:p>
          </p:txBody>
        </p:sp>
        <p:sp>
          <p:nvSpPr>
            <p:cNvPr id="8" name="TextBox 7"/>
            <p:cNvSpPr txBox="1"/>
            <p:nvPr/>
          </p:nvSpPr>
          <p:spPr>
            <a:xfrm>
              <a:off x="1808333" y="3643109"/>
              <a:ext cx="4809906" cy="369332"/>
            </a:xfrm>
            <a:prstGeom prst="rect">
              <a:avLst/>
            </a:prstGeom>
            <a:solidFill>
              <a:srgbClr val="FFFF00"/>
            </a:solidFill>
          </p:spPr>
          <p:txBody>
            <a:bodyPr wrap="none" rtlCol="0">
              <a:spAutoFit/>
            </a:bodyPr>
            <a:lstStyle/>
            <a:p>
              <a:r>
                <a:rPr lang="en-US" dirty="0" smtClean="0"/>
                <a:t>The LVDC (Launch Vehicle Digital Computer)</a:t>
              </a:r>
              <a:endParaRPr lang="en-US" dirty="0"/>
            </a:p>
          </p:txBody>
        </p:sp>
      </p:grpSp>
      <p:sp>
        <p:nvSpPr>
          <p:cNvPr id="9" name="TextBox 8"/>
          <p:cNvSpPr txBox="1"/>
          <p:nvPr/>
        </p:nvSpPr>
        <p:spPr>
          <a:xfrm>
            <a:off x="936978" y="4105953"/>
            <a:ext cx="6746270" cy="369332"/>
          </a:xfrm>
          <a:prstGeom prst="rect">
            <a:avLst/>
          </a:prstGeom>
          <a:noFill/>
        </p:spPr>
        <p:txBody>
          <a:bodyPr wrap="none" rtlCol="0">
            <a:spAutoFit/>
          </a:bodyPr>
          <a:lstStyle/>
          <a:p>
            <a:r>
              <a:rPr lang="en-US" dirty="0" smtClean="0"/>
              <a:t>The LVDC was of course quite a fancy circuit back in those days.</a:t>
            </a:r>
            <a:endParaRPr lang="en-US" dirty="0"/>
          </a:p>
        </p:txBody>
      </p:sp>
      <p:sp>
        <p:nvSpPr>
          <p:cNvPr id="10" name="TextBox 9"/>
          <p:cNvSpPr txBox="1"/>
          <p:nvPr/>
        </p:nvSpPr>
        <p:spPr>
          <a:xfrm>
            <a:off x="936978" y="5088087"/>
            <a:ext cx="7139647" cy="923330"/>
          </a:xfrm>
          <a:prstGeom prst="rect">
            <a:avLst/>
          </a:prstGeom>
          <a:noFill/>
        </p:spPr>
        <p:txBody>
          <a:bodyPr wrap="none" rtlCol="0">
            <a:spAutoFit/>
          </a:bodyPr>
          <a:lstStyle/>
          <a:p>
            <a:r>
              <a:rPr lang="en-US" dirty="0" smtClean="0"/>
              <a:t>Here’s an interesting perspective on the LVDC, giving some concept</a:t>
            </a:r>
          </a:p>
          <a:p>
            <a:r>
              <a:rPr lang="en-US" dirty="0" smtClean="0"/>
              <a:t>of how an application (i.e. launching a rocket) can lead to significant</a:t>
            </a:r>
          </a:p>
          <a:p>
            <a:r>
              <a:rPr lang="en-US" dirty="0" smtClean="0"/>
              <a:t>breakthroughs in technology, and computer design in particular.</a:t>
            </a:r>
            <a:endParaRPr lang="en-US" dirty="0"/>
          </a:p>
        </p:txBody>
      </p:sp>
    </p:spTree>
    <p:extLst>
      <p:ext uri="{BB962C8B-B14F-4D97-AF65-F5344CB8AC3E}">
        <p14:creationId xmlns:p14="http://schemas.microsoft.com/office/powerpoint/2010/main" val="12232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6" presetClass="entr" presetSubtype="16"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par>
                          <p:cTn id="22" fill="hold">
                            <p:stCondLst>
                              <p:cond delay="3000"/>
                            </p:stCondLst>
                            <p:childTnLst>
                              <p:par>
                                <p:cTn id="23" presetID="1"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winberg\Documents\ACTIVE\EEE4084F\2013\LECTURES\Lecture07\Images\vid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395" y="197573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6354" y="4152725"/>
            <a:ext cx="5006622" cy="646331"/>
          </a:xfrm>
          <a:prstGeom prst="rect">
            <a:avLst/>
          </a:prstGeom>
        </p:spPr>
        <p:txBody>
          <a:bodyPr wrap="square">
            <a:spAutoFit/>
          </a:bodyPr>
          <a:lstStyle/>
          <a:p>
            <a:pPr algn="ctr"/>
            <a:r>
              <a:rPr lang="en-US" dirty="0"/>
              <a:t>The Apollo Saturn V Launch Vehicle Digital Computer (LVDC) Circuit </a:t>
            </a:r>
            <a:r>
              <a:rPr lang="en-US" dirty="0" smtClean="0"/>
              <a:t>Board</a:t>
            </a:r>
            <a:endParaRPr lang="en-US" dirty="0"/>
          </a:p>
        </p:txBody>
      </p:sp>
    </p:spTree>
    <p:extLst>
      <p:ext uri="{BB962C8B-B14F-4D97-AF65-F5344CB8AC3E}">
        <p14:creationId xmlns:p14="http://schemas.microsoft.com/office/powerpoint/2010/main" val="190449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3036" y="1962624"/>
            <a:ext cx="6057940" cy="2585323"/>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Most significant</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Take-home points</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the video?</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https://encrypted-tbn2.gstatic.com/images?q=tbn:ANd9GcT-nMqVT4ehl7nHgkoN5GqL3UfQXFujrysPQK6-M-vwsk7a6tXK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153" y="4547947"/>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0747" y="6066620"/>
            <a:ext cx="979820" cy="369332"/>
          </a:xfrm>
          <a:prstGeom prst="rect">
            <a:avLst/>
          </a:prstGeom>
          <a:noFill/>
        </p:spPr>
        <p:txBody>
          <a:bodyPr wrap="none" rtlCol="0">
            <a:spAutoFit/>
          </a:bodyPr>
          <a:lstStyle/>
          <a:p>
            <a:r>
              <a:rPr lang="en-ZA" dirty="0" smtClean="0"/>
              <a:t>To go…</a:t>
            </a:r>
            <a:endParaRPr lang="en-ZA" dirty="0"/>
          </a:p>
        </p:txBody>
      </p:sp>
    </p:spTree>
    <p:extLst>
      <p:ext uri="{BB962C8B-B14F-4D97-AF65-F5344CB8AC3E}">
        <p14:creationId xmlns:p14="http://schemas.microsoft.com/office/powerpoint/2010/main" val="291123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ZA" dirty="0" smtClean="0"/>
              <a:t>Design of parallel Programs</a:t>
            </a:r>
            <a:endParaRPr lang="en-US" dirty="0"/>
          </a:p>
        </p:txBody>
      </p:sp>
      <p:sp>
        <p:nvSpPr>
          <p:cNvPr id="4" name="Text Placeholder 3"/>
          <p:cNvSpPr>
            <a:spLocks noGrp="1"/>
          </p:cNvSpPr>
          <p:nvPr>
            <p:ph type="body" idx="1"/>
          </p:nvPr>
        </p:nvSpPr>
        <p:spPr/>
        <p:txBody>
          <a:bodyPr/>
          <a:lstStyle/>
          <a:p>
            <a:pPr>
              <a:defRPr/>
            </a:pPr>
            <a:r>
              <a:rPr lang="en-ZA" dirty="0" smtClean="0"/>
              <a:t>EEE4084F</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385175" cy="1431925"/>
          </a:xfrm>
        </p:spPr>
        <p:txBody>
          <a:bodyPr/>
          <a:lstStyle/>
          <a:p>
            <a:pPr>
              <a:defRPr/>
            </a:pPr>
            <a:r>
              <a:rPr lang="en-ZA" dirty="0" smtClean="0"/>
              <a:t>Steps in designing parallel programs</a:t>
            </a:r>
            <a:endParaRPr lang="en-US" dirty="0"/>
          </a:p>
        </p:txBody>
      </p:sp>
      <p:pic>
        <p:nvPicPr>
          <p:cNvPr id="13315" name="Picture 3" descr="step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527425"/>
            <a:ext cx="2072705" cy="303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76266" y="1460500"/>
            <a:ext cx="8007350"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come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solidFill>
                  <a:schemeClr val="tx1">
                    <a:lumMod val="65000"/>
                  </a:schemeClr>
                </a:solidFill>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solidFill>
                  <a:schemeClr val="tx1">
                    <a:lumMod val="65000"/>
                  </a:schemeClr>
                </a:solidFill>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Decomposition &amp; 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solidFill>
                  <a:schemeClr val="accent4">
                    <a:lumMod val="75000"/>
                  </a:schemeClr>
                </a:solidFill>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solidFill>
                  <a:schemeClr val="accent4">
                    <a:lumMod val="75000"/>
                  </a:schemeClr>
                </a:solidFill>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solidFill>
                  <a:schemeClr val="accent4">
                    <a:lumMod val="75000"/>
                  </a:schemeClr>
                </a:solidFill>
                <a:effectLst>
                  <a:outerShdw blurRad="38100" dist="38100" dir="2700000" algn="tl">
                    <a:srgbClr val="000000"/>
                  </a:outerShdw>
                </a:effectLst>
                <a:latin typeface="+mn-lt"/>
              </a:rPr>
              <a:t>Performance analysis and tuning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4968</TotalTime>
  <Words>1137</Words>
  <Application>Microsoft Office PowerPoint</Application>
  <PresentationFormat>On-screen Show (4:3)</PresentationFormat>
  <Paragraphs>178</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4084 Theme</vt:lpstr>
      <vt:lpstr>PowerPoint Presentation</vt:lpstr>
      <vt:lpstr>Lecture Overview</vt:lpstr>
      <vt:lpstr>A short case study of a (yesteryear) high performance embedded computer</vt:lpstr>
      <vt:lpstr>PowerPoint Presentation</vt:lpstr>
      <vt:lpstr>PowerPoint Presentation</vt:lpstr>
      <vt:lpstr>PowerPoint Presentation</vt:lpstr>
      <vt:lpstr>PowerPoint Presentation</vt:lpstr>
      <vt:lpstr>Design of parallel Programs</vt:lpstr>
      <vt:lpstr>Steps in designing parallel programs</vt:lpstr>
      <vt:lpstr>Step 3: Decomposition and Granularity</vt:lpstr>
      <vt:lpstr>Step 3: Decomposition and Granularity</vt:lpstr>
      <vt:lpstr>The Ratio of Computation : Communication</vt:lpstr>
      <vt:lpstr>Granularity</vt:lpstr>
      <vt:lpstr>Granularity</vt:lpstr>
      <vt:lpstr>Granularity</vt:lpstr>
      <vt:lpstr>Decomposition and Granularity</vt:lpstr>
      <vt:lpstr>Decomposition and Granularity</vt:lpstr>
      <vt:lpstr>Decomposition and Granularity</vt:lpstr>
      <vt:lpstr>Class Activity: Discussion</vt:lpstr>
      <vt:lpstr>Class Activity: Discussion</vt:lpstr>
      <vt:lpstr>Step 4: Communications</vt:lpstr>
      <vt:lpstr>Step 4: Communications</vt:lpstr>
      <vt:lpstr>Communications</vt:lpstr>
      <vt:lpstr>Factors related to Communication</vt:lpstr>
      <vt:lpstr>Cost of communications</vt:lpstr>
      <vt:lpstr>Next lecture</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Design of Parallel Programs</dc:subject>
  <dc:creator>Simon Winberg</dc:creator>
  <cp:lastModifiedBy>Simon Winberg</cp:lastModifiedBy>
  <cp:revision>367</cp:revision>
  <dcterms:created xsi:type="dcterms:W3CDTF">2009-02-10T02:25:54Z</dcterms:created>
  <dcterms:modified xsi:type="dcterms:W3CDTF">2013-03-07T13:35:04Z</dcterms:modified>
  <cp:category>Lectures</cp:category>
</cp:coreProperties>
</file>