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9" r:id="rId1"/>
  </p:sldMasterIdLst>
  <p:notesMasterIdLst>
    <p:notesMasterId r:id="rId39"/>
  </p:notesMasterIdLst>
  <p:sldIdLst>
    <p:sldId id="324" r:id="rId2"/>
    <p:sldId id="273" r:id="rId3"/>
    <p:sldId id="347" r:id="rId4"/>
    <p:sldId id="345" r:id="rId5"/>
    <p:sldId id="348" r:id="rId6"/>
    <p:sldId id="356" r:id="rId7"/>
    <p:sldId id="349" r:id="rId8"/>
    <p:sldId id="351" r:id="rId9"/>
    <p:sldId id="357" r:id="rId10"/>
    <p:sldId id="327" r:id="rId11"/>
    <p:sldId id="362" r:id="rId12"/>
    <p:sldId id="346" r:id="rId13"/>
    <p:sldId id="358" r:id="rId14"/>
    <p:sldId id="291" r:id="rId15"/>
    <p:sldId id="329" r:id="rId16"/>
    <p:sldId id="302" r:id="rId17"/>
    <p:sldId id="352" r:id="rId18"/>
    <p:sldId id="359" r:id="rId19"/>
    <p:sldId id="361" r:id="rId20"/>
    <p:sldId id="303" r:id="rId21"/>
    <p:sldId id="341" r:id="rId22"/>
    <p:sldId id="363" r:id="rId23"/>
    <p:sldId id="310" r:id="rId24"/>
    <p:sldId id="360" r:id="rId25"/>
    <p:sldId id="330" r:id="rId26"/>
    <p:sldId id="331" r:id="rId27"/>
    <p:sldId id="332" r:id="rId28"/>
    <p:sldId id="333" r:id="rId29"/>
    <p:sldId id="334" r:id="rId30"/>
    <p:sldId id="355" r:id="rId31"/>
    <p:sldId id="335" r:id="rId32"/>
    <p:sldId id="342" r:id="rId33"/>
    <p:sldId id="354" r:id="rId34"/>
    <p:sldId id="343" r:id="rId35"/>
    <p:sldId id="344" r:id="rId36"/>
    <p:sldId id="353" r:id="rId37"/>
    <p:sldId id="290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69"/>
    <a:srgbClr val="FFFF81"/>
    <a:srgbClr val="FFFF00"/>
    <a:srgbClr val="FAA8A8"/>
    <a:srgbClr val="166843"/>
    <a:srgbClr val="006600"/>
    <a:srgbClr val="1C1C1C"/>
    <a:srgbClr val="FAFEE6"/>
    <a:srgbClr val="66FFFF"/>
    <a:srgbClr val="D9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7691" autoAdjust="0"/>
  </p:normalViewPr>
  <p:slideViewPr>
    <p:cSldViewPr snapToGrid="0">
      <p:cViewPr varScale="1">
        <p:scale>
          <a:sx n="76" d="100"/>
          <a:sy n="76" d="100"/>
        </p:scale>
        <p:origin x="-8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67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winberg\Documents\ACTIVE\EEE4084F\2013\Quiz0\Quiz-0-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winberg\Documents\ACTIVE\EEE4084F\2014\QUIZ\Quiz0\EEE4084F_2014_Quiz0%20-%20resul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winberg\Documents\ACTIVE\EEE4084F\2013\Quiz0\Quiz-0-Resul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winberg\Documents\ACTIVE\EEE4084F\2013\Quiz0\Quiz-0-Resul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winberg\Documents\ACTIVE\EEE4084F\2014\QUIZ\Quiz0\EEE4084F_2014_Quiz0%20-%20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Sheet1!$B$32</c:f>
              <c:strCache>
                <c:ptCount val="1"/>
                <c:pt idx="0">
                  <c:v>Q1</c:v>
                </c:pt>
              </c:strCache>
            </c:strRef>
          </c:tx>
          <c:dLbls>
            <c:dLbl>
              <c:idx val="0"/>
              <c:layout>
                <c:manualLayout>
                  <c:x val="-0.16699029126213599"/>
                  <c:y val="-2.4221453287197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Sheet1!$A$33:$A$36</c:f>
              <c:strCache>
                <c:ptCount val="4"/>
                <c:pt idx="0">
                  <c:v>1 - not used</c:v>
                </c:pt>
                <c:pt idx="1">
                  <c:v>2 - A little</c:v>
                </c:pt>
                <c:pt idx="2">
                  <c:v>3 - Reasonably</c:v>
                </c:pt>
                <c:pt idx="3">
                  <c:v>4 - Excellent</c:v>
                </c:pt>
              </c:strCache>
            </c:strRef>
          </c:cat>
          <c:val>
            <c:numRef>
              <c:f>Sheet1!$B$33:$B$36</c:f>
              <c:numCache>
                <c:formatCode>General</c:formatCode>
                <c:ptCount val="4"/>
                <c:pt idx="0">
                  <c:v>0</c:v>
                </c:pt>
                <c:pt idx="1">
                  <c:v>17.241379310344829</c:v>
                </c:pt>
                <c:pt idx="2">
                  <c:v>79.310344827586206</c:v>
                </c:pt>
                <c:pt idx="3">
                  <c:v>3.4482758620689657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ZA" sz="1800" b="1" i="0" baseline="0"/>
              <a:t>Question 3: Quartus II Experience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1"/>
          <c:order val="1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'[EEE4084F_2014_Quiz0 - results.xlsx]Sheet1'!$B$2:$E$2</c:f>
              <c:strCache>
                <c:ptCount val="4"/>
                <c:pt idx="0">
                  <c:v>None</c:v>
                </c:pt>
                <c:pt idx="1">
                  <c:v>A Little</c:v>
                </c:pt>
                <c:pt idx="2">
                  <c:v>Reasonably Good</c:v>
                </c:pt>
                <c:pt idx="3">
                  <c:v>Excellent</c:v>
                </c:pt>
              </c:strCache>
            </c:strRef>
          </c:cat>
          <c:val>
            <c:numRef>
              <c:f>'[EEE4084F_2014_Quiz0 - results.xlsx]Sheet1'!$B$7:$E$7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20</c:v>
                </c:pt>
                <c:pt idx="3">
                  <c:v>1</c:v>
                </c:pt>
              </c:numCache>
            </c:numRef>
          </c:val>
        </c:ser>
        <c:ser>
          <c:idx val="0"/>
          <c:order val="0"/>
          <c:cat>
            <c:strRef>
              <c:f>'[EEE4084F_2014_Quiz0 - results.xlsx]Sheet1'!$B$2:$E$2</c:f>
              <c:strCache>
                <c:ptCount val="4"/>
                <c:pt idx="0">
                  <c:v>None</c:v>
                </c:pt>
                <c:pt idx="1">
                  <c:v>A Little</c:v>
                </c:pt>
                <c:pt idx="2">
                  <c:v>Reasonably Good</c:v>
                </c:pt>
                <c:pt idx="3">
                  <c:v>Excellent</c:v>
                </c:pt>
              </c:strCache>
            </c:strRef>
          </c:cat>
          <c:val>
            <c:numRef>
              <c:f>'[EEE4084F_2014_Quiz0 - results.xlsx]Sheet1'!$B$7:$E$7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20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Sheet1!$C$37</c:f>
              <c:strCache>
                <c:ptCount val="1"/>
                <c:pt idx="0">
                  <c:v>Q3a - Use of QuartusII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Sheet1!$B$38:$B$41</c:f>
              <c:strCache>
                <c:ptCount val="4"/>
                <c:pt idx="0">
                  <c:v>1 - not used</c:v>
                </c:pt>
                <c:pt idx="1">
                  <c:v>2 - A little</c:v>
                </c:pt>
                <c:pt idx="2">
                  <c:v>3 - Reasonably</c:v>
                </c:pt>
                <c:pt idx="3">
                  <c:v>4 - Excellent</c:v>
                </c:pt>
              </c:strCache>
            </c:strRef>
          </c:cat>
          <c:val>
            <c:numRef>
              <c:f>Sheet1!$C$38:$C$41</c:f>
              <c:numCache>
                <c:formatCode>General</c:formatCode>
                <c:ptCount val="4"/>
                <c:pt idx="0">
                  <c:v>0</c:v>
                </c:pt>
                <c:pt idx="1">
                  <c:v>20.689655172413794</c:v>
                </c:pt>
                <c:pt idx="2">
                  <c:v>75.862068965517253</c:v>
                </c:pt>
                <c:pt idx="3">
                  <c:v>3.4482758620689657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Sheet1!$D$42</c:f>
              <c:strCache>
                <c:ptCount val="1"/>
                <c:pt idx="0">
                  <c:v>Q3b - Use of Xilinx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Sheet1!$C$43:$C$46</c:f>
              <c:strCache>
                <c:ptCount val="4"/>
                <c:pt idx="0">
                  <c:v>1 - not used</c:v>
                </c:pt>
                <c:pt idx="1">
                  <c:v>2 - A little</c:v>
                </c:pt>
                <c:pt idx="2">
                  <c:v>3 - Reasonably</c:v>
                </c:pt>
                <c:pt idx="3">
                  <c:v>4 - Excellent</c:v>
                </c:pt>
              </c:strCache>
            </c:strRef>
          </c:cat>
          <c:val>
            <c:numRef>
              <c:f>Sheet1!$D$43:$D$46</c:f>
              <c:numCache>
                <c:formatCode>General</c:formatCode>
                <c:ptCount val="4"/>
                <c:pt idx="0">
                  <c:v>86.206896551724142</c:v>
                </c:pt>
                <c:pt idx="1">
                  <c:v>3.4482758620689657</c:v>
                </c:pt>
                <c:pt idx="2">
                  <c:v>10.344827586206897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ZA"/>
              <a:t>Question 3: Xilinx</a:t>
            </a:r>
            <a:r>
              <a:rPr lang="en-ZA" baseline="0"/>
              <a:t> ISE Experience</a:t>
            </a:r>
            <a:endParaRPr lang="en-ZA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'[EEE4084F_2014_Quiz0 - results.xlsx]Sheet1'!$B$2:$E$2</c:f>
              <c:strCache>
                <c:ptCount val="4"/>
                <c:pt idx="0">
                  <c:v>None</c:v>
                </c:pt>
                <c:pt idx="1">
                  <c:v>A Little</c:v>
                </c:pt>
                <c:pt idx="2">
                  <c:v>Reasonably Good</c:v>
                </c:pt>
                <c:pt idx="3">
                  <c:v>Excellent</c:v>
                </c:pt>
              </c:strCache>
            </c:strRef>
          </c:cat>
          <c:val>
            <c:numRef>
              <c:f>'[EEE4084F_2014_Quiz0 - results.xlsx]Sheet1'!$B$8:$E$8</c:f>
              <c:numCache>
                <c:formatCode>General</c:formatCode>
                <c:ptCount val="4"/>
                <c:pt idx="0">
                  <c:v>23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174BBCF-0BDB-4E2C-87C1-3B59551A21DC}" type="datetimeFigureOut">
              <a:rPr lang="en-US"/>
              <a:pPr>
                <a:defRPr/>
              </a:pPr>
              <a:t>2/20/2014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344F12-B8EC-44B1-8A42-C01DD67DE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11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844785-57CF-423B-9BD3-439C568A7EBB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E8691B-F11B-43A6-886B-7BCD04F1A330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999AF7-A309-4CC7-B4AE-E1B6BE73E692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35B83D-092A-43FD-B4BC-893743B5CD4E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8D6E67-090B-4187-ACEC-6C7B6116EF0D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CE32A2-59A1-4E2B-A5B0-7D96E07D8D3B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CCFF7A-9AE4-456A-8587-1A5693D014C8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1C310-2835-43E8-8F81-C6F8E1F0532F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1C310-2835-43E8-8F81-C6F8E1F0532F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DE8A4A-8DFD-424B-A32A-4AC429B3C08E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827784-EB32-41E5-A07E-C6583B55D9EE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E2BDAD-629C-4378-ABA9-87A314B84EB4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C587F4-3BB5-4F65-A2E9-D54713622F2F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548215-B35E-4E7F-9DC1-C4DBB5C2FC6D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5C0376-A967-4318-BEB4-63490FB89828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F8028F7-FD5A-4D1E-8112-AF72101786A1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F8028F7-FD5A-4D1E-8112-AF72101786A1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D51D4B-D9D0-4DFF-9CCC-718417ECEB4F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9A5165-F2B1-4A1C-A0D5-590EE2BCD960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9A34CE-FA94-401A-8E69-749DE149647E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06ED0C-828D-4D23-87E4-0804AB522B22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C66871-9C54-4470-87F7-E570DD479BD7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rgbClr val="188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  <a:prstGeom prst="rect">
            <a:avLst/>
          </a:prstGeo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3D45263-F346-4D9E-B8FA-2F485AC720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10FC7E-DEFB-4C84-BAF7-FE809330A2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851F78-B96F-4EA5-8C1A-F38CD6BF9E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solidFill>
                  <a:srgbClr val="1D875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126249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74FF3A-3FE4-4D8F-AA06-87E135E660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1C96025-340B-40B4-836B-E4BDBF013A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DBCA43E-5CB6-44A4-980B-984EBA9F71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B34780E-716E-419B-8793-28982462ED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505D5CF-0518-4AF4-8FF0-0687688E33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1C3099-69CD-491D-89ED-86489FC053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rgbClr val="188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5CCE3D7-173E-4B1A-99C5-0EB9C11487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rgbClr val="188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036589-D1A4-4F47-97A1-4373B165AB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400"/>
            </a:gs>
            <a:gs pos="62000">
              <a:srgbClr val="009900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275030" y="195195"/>
            <a:ext cx="8632664" cy="648300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9114" y="448221"/>
            <a:ext cx="7698306" cy="6922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785" y="1595620"/>
            <a:ext cx="7697635" cy="4519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14955" y="624642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6576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3200" kern="120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800" kern="1200">
          <a:solidFill>
            <a:srgbClr val="188463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800" kern="1200">
          <a:solidFill>
            <a:srgbClr val="1558BB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 baseline="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scandal/nesl/tutorial2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ChangeArrowheads="1"/>
          </p:cNvSpPr>
          <p:nvPr/>
        </p:nvSpPr>
        <p:spPr bwMode="auto">
          <a:xfrm>
            <a:off x="1398504" y="2006934"/>
            <a:ext cx="6775450" cy="1814513"/>
          </a:xfrm>
          <a:prstGeom prst="rect">
            <a:avLst/>
          </a:prstGeom>
          <a:blipFill dpi="0" rotWithShape="1">
            <a:blip r:embed="rId3" cstate="print">
              <a:alphaModFix amt="28000"/>
            </a:blip>
            <a:srcRect/>
            <a:tile tx="0" ty="0" sx="100000" sy="100000" flip="none" algn="tl"/>
          </a:blip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4294967295"/>
          </p:nvPr>
        </p:nvSpPr>
        <p:spPr>
          <a:xfrm>
            <a:off x="372155" y="3777291"/>
            <a:ext cx="8128000" cy="1347788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16684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Lecture 2:</a:t>
            </a:r>
          </a:p>
          <a:p>
            <a:pPr algn="ctr">
              <a:buNone/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16684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Parallel Computing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16684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Fundamentals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16684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1873250" y="5157788"/>
            <a:ext cx="5832475" cy="9588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ZA" sz="1600" i="1"/>
              <a:t>Presented by</a:t>
            </a:r>
          </a:p>
          <a:p>
            <a:pPr algn="ctr"/>
            <a:r>
              <a:rPr lang="en-ZA" sz="2400"/>
              <a:t>Simon Winberg</a:t>
            </a:r>
            <a:endParaRPr lang="en-US" sz="2400"/>
          </a:p>
        </p:txBody>
      </p:sp>
      <p:pic>
        <p:nvPicPr>
          <p:cNvPr id="3077" name="Picture 9" descr="EEE4084F_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037" y="375820"/>
            <a:ext cx="1439862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394108" y="2333071"/>
            <a:ext cx="6766596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Digital Systems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76892" y="561822"/>
            <a:ext cx="4418197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17780" cmpd="sng">
                  <a:solidFill>
                    <a:schemeClr val="bg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EEE4084F</a:t>
            </a:r>
          </a:p>
        </p:txBody>
      </p:sp>
      <p:pic>
        <p:nvPicPr>
          <p:cNvPr id="3080" name="Picture 9" descr="smp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388" y="5027613"/>
            <a:ext cx="2698750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1" descr="uct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3600" y="413418"/>
            <a:ext cx="143351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540181" y="6407002"/>
            <a:ext cx="2331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(planned for double period)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9488" y="5390707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>
                <a:solidFill>
                  <a:schemeClr val="bg1">
                    <a:lumMod val="65000"/>
                  </a:schemeClr>
                </a:solidFill>
              </a:rPr>
              <a:t>My </a:t>
            </a:r>
            <a:r>
              <a:rPr lang="en-ZA" dirty="0" smtClean="0">
                <a:solidFill>
                  <a:schemeClr val="bg1">
                    <a:lumMod val="65000"/>
                  </a:schemeClr>
                </a:solidFill>
              </a:rPr>
              <a:t>thoughts…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37" y="427790"/>
            <a:ext cx="6333958" cy="64168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ZA" dirty="0" smtClean="0"/>
              <a:t>Quiz0 review: Q5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3407" y="5021577"/>
            <a:ext cx="8119226" cy="95410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ZA" sz="1400" dirty="0" smtClean="0">
                <a:solidFill>
                  <a:srgbClr val="1C1C1C"/>
                </a:solidFill>
              </a:rPr>
              <a:t>My </a:t>
            </a:r>
            <a:r>
              <a:rPr lang="en-ZA" sz="1400" dirty="0">
                <a:solidFill>
                  <a:srgbClr val="1C1C1C"/>
                </a:solidFill>
              </a:rPr>
              <a:t>thoughts on the topic: high performance computers are becoming more </a:t>
            </a:r>
            <a:r>
              <a:rPr lang="en-ZA" sz="1400" b="1" dirty="0">
                <a:solidFill>
                  <a:srgbClr val="1C1C1C"/>
                </a:solidFill>
              </a:rPr>
              <a:t>task-specific</a:t>
            </a:r>
            <a:r>
              <a:rPr lang="en-ZA" sz="1400" dirty="0">
                <a:solidFill>
                  <a:srgbClr val="1C1C1C"/>
                </a:solidFill>
              </a:rPr>
              <a:t> – the trend is moving away from supercomputers for general applications, towards platforms that are more custom-designed (or tailored) to a particular domain of application (or even to a specific application – e.g., reconfigurable computing platforms).</a:t>
            </a:r>
            <a:endParaRPr lang="en-US" sz="1400" dirty="0">
              <a:solidFill>
                <a:srgbClr val="1C1C1C"/>
              </a:solidFill>
            </a:endParaRPr>
          </a:p>
        </p:txBody>
      </p:sp>
      <p:pic>
        <p:nvPicPr>
          <p:cNvPr id="7170" name="Picture 2" descr="C:\Users\swinberg\Pictures\Scan\2013-02-12\Scan200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30" y="1040847"/>
            <a:ext cx="6505122" cy="340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11252" y="1040847"/>
            <a:ext cx="174971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ZA" sz="2000" b="1" i="1" dirty="0" smtClean="0">
                <a:solidFill>
                  <a:srgbClr val="FF0000"/>
                </a:solidFill>
              </a:rPr>
              <a:t>The story seems on  the right track; don’t</a:t>
            </a:r>
          </a:p>
          <a:p>
            <a:r>
              <a:rPr lang="en-ZA" sz="2000" b="1" i="1" dirty="0" smtClean="0">
                <a:solidFill>
                  <a:srgbClr val="FF0000"/>
                </a:solidFill>
              </a:rPr>
              <a:t>really find it</a:t>
            </a:r>
            <a:r>
              <a:rPr lang="en-ZA" sz="2000" b="1" i="1" dirty="0">
                <a:solidFill>
                  <a:srgbClr val="FF0000"/>
                </a:solidFill>
              </a:rPr>
              <a:t> </a:t>
            </a:r>
            <a:r>
              <a:rPr lang="en-ZA" sz="2000" b="1" i="1" dirty="0" smtClean="0">
                <a:solidFill>
                  <a:srgbClr val="FF0000"/>
                </a:solidFill>
              </a:rPr>
              <a:t>all that clear.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Question 6</a:t>
            </a:r>
            <a:endParaRPr lang="en-Z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094821"/>
              </p:ext>
            </p:extLst>
          </p:nvPr>
        </p:nvGraphicFramePr>
        <p:xfrm>
          <a:off x="549108" y="1310106"/>
          <a:ext cx="8154101" cy="44721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2108"/>
                <a:gridCol w="1381807"/>
                <a:gridCol w="1381807"/>
                <a:gridCol w="2396572"/>
                <a:gridCol w="1381807"/>
              </a:tblGrid>
              <a:tr h="534204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effectLst/>
                        </a:rPr>
                        <a:t>Good: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355" marR="13355" marT="1335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355" marR="13355" marT="1335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355" marR="13355" marT="1335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355" marR="13355" marT="1335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355" marR="13355" marT="13355" marB="0" anchor="b"/>
                </a:tc>
              </a:tr>
              <a:tr h="78795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effectLst/>
                        </a:rPr>
                        <a:t>HPC system can be in the form of an embedded system: its special purpose, must be fast, real-time, and perform tasks concurrently.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355" marR="13355" marT="1335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667755">
                <a:tc gridSpan="5">
                  <a:txBody>
                    <a:bodyPr/>
                    <a:lstStyle/>
                    <a:p>
                      <a:pPr algn="l" fontAlgn="b"/>
                      <a:endParaRPr lang="en-ZA" sz="18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en-ZA" sz="1800" u="none" strike="noStrike" dirty="0" smtClean="0">
                          <a:effectLst/>
                        </a:rPr>
                        <a:t>An </a:t>
                      </a:r>
                      <a:r>
                        <a:rPr lang="en-ZA" sz="1800" u="none" strike="noStrike" dirty="0">
                          <a:effectLst/>
                        </a:rPr>
                        <a:t>HPC with a well defined task can be optimised for that task - hence akin to an embedded system.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355" marR="13355" marT="1335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67102">
                <a:tc>
                  <a:txBody>
                    <a:bodyPr/>
                    <a:lstStyle/>
                    <a:p>
                      <a:pPr algn="l" fontAlgn="b"/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355" marR="13355" marT="1335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355" marR="13355" marT="1335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355" marR="13355" marT="1335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355" marR="13355" marT="1335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355" marR="13355" marT="13355" marB="0" anchor="b">
                    <a:solidFill>
                      <a:schemeClr val="bg1"/>
                    </a:solidFill>
                  </a:tcPr>
                </a:tc>
              </a:tr>
              <a:tr h="267102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</a:rPr>
                        <a:t>Bad:</a:t>
                      </a:r>
                      <a:endParaRPr lang="en-ZA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355" marR="13355" marT="1335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355" marR="13355" marT="1335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355" marR="13355" marT="1335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355" marR="13355" marT="1335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355" marR="13355" marT="13355" marB="0" anchor="b">
                    <a:solidFill>
                      <a:schemeClr val="bg1"/>
                    </a:solidFill>
                  </a:tcPr>
                </a:tc>
              </a:tr>
              <a:tr h="614334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effectLst/>
                        </a:rPr>
                        <a:t>An embedded system can be very complex, such as a HPC placed into a bigger system, still making it embedded</a:t>
                      </a:r>
                      <a:r>
                        <a:rPr lang="en-ZA" sz="1800" u="none" strike="noStrike" dirty="0" smtClean="0">
                          <a:effectLst/>
                        </a:rPr>
                        <a:t>.</a:t>
                      </a:r>
                    </a:p>
                    <a:p>
                      <a:pPr algn="l" fontAlgn="b"/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355" marR="13355" marT="1335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614334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</a:rPr>
                        <a:t>HPCs are trending towards embedded systems because they are becoming more task specific.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355" marR="13355" marT="1335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67102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effectLst/>
                        </a:rPr>
                        <a:t>To enhance performance and increase functionality (?)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355" marR="13355" marT="1335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650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94784" y="4332065"/>
            <a:ext cx="2347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 student’s answer…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701" y="467895"/>
            <a:ext cx="5039142" cy="6466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Quiz0 review: Q6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53333" y="1218864"/>
            <a:ext cx="6890658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In computer engineering terminology, what is meant by </a:t>
            </a:r>
            <a:r>
              <a:rPr lang="en-US" sz="2400" i="1" dirty="0"/>
              <a:t>sampling</a:t>
            </a:r>
            <a:r>
              <a:rPr lang="en-US" sz="2400" dirty="0"/>
              <a:t>? Include a short example and possibly a image to aid your explanation.	</a:t>
            </a:r>
          </a:p>
        </p:txBody>
      </p:sp>
      <p:pic>
        <p:nvPicPr>
          <p:cNvPr id="8194" name="Picture 2" descr="C:\Users\swinberg\Documents\ACTIVE\EEE4084F\2013\LECTURES\Lecture02\Images\Q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63" y="2763061"/>
            <a:ext cx="7254435" cy="320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043501" y="6256558"/>
            <a:ext cx="1770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my description …</a:t>
            </a:r>
            <a:endParaRPr lang="en-US" sz="1600" i="1" dirty="0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 rot="19518867">
            <a:off x="6158641" y="4501342"/>
            <a:ext cx="2179746" cy="400110"/>
          </a:xfrm>
          <a:prstGeom prst="rect">
            <a:avLst/>
          </a:prstGeom>
          <a:solidFill>
            <a:srgbClr val="FFFF8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ZA" sz="2000" b="1" i="1" dirty="0" smtClean="0">
                <a:solidFill>
                  <a:srgbClr val="FF0000"/>
                </a:solidFill>
              </a:rPr>
              <a:t>Pretty good!!</a:t>
            </a:r>
          </a:p>
        </p:txBody>
      </p:sp>
    </p:spTree>
    <p:extLst>
      <p:ext uri="{BB962C8B-B14F-4D97-AF65-F5344CB8AC3E}">
        <p14:creationId xmlns:p14="http://schemas.microsoft.com/office/powerpoint/2010/main" val="410511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701" y="467895"/>
            <a:ext cx="5039142" cy="6466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Quiz0 review: Q6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53333" y="1218864"/>
            <a:ext cx="6890658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In computer engineering terminology, what is meant by </a:t>
            </a:r>
            <a:r>
              <a:rPr lang="en-US" sz="2400" i="1" dirty="0"/>
              <a:t>sampling</a:t>
            </a:r>
            <a:r>
              <a:rPr lang="en-US" sz="2400" dirty="0"/>
              <a:t>? Include a short example and possibly a image to aid your explanation.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4988" y="2708695"/>
            <a:ext cx="8087644" cy="163121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ZA" sz="2000" u="sng" dirty="0" smtClean="0">
                <a:solidFill>
                  <a:srgbClr val="1C1C1C"/>
                </a:solidFill>
              </a:rPr>
              <a:t>Sampling</a:t>
            </a:r>
            <a:r>
              <a:rPr lang="en-ZA" sz="2000" dirty="0" smtClean="0">
                <a:solidFill>
                  <a:srgbClr val="1C1C1C"/>
                </a:solidFill>
              </a:rPr>
              <a:t>, used by computer engineers, typically refers to the process of digitizing an analogue signal, or looking at discrete instances of a continuous signal. A </a:t>
            </a:r>
            <a:r>
              <a:rPr lang="en-ZA" sz="2000" u="sng" dirty="0" smtClean="0">
                <a:solidFill>
                  <a:srgbClr val="1C1C1C"/>
                </a:solidFill>
              </a:rPr>
              <a:t>sample</a:t>
            </a:r>
            <a:r>
              <a:rPr lang="en-ZA" sz="2000" dirty="0" smtClean="0">
                <a:solidFill>
                  <a:srgbClr val="1C1C1C"/>
                </a:solidFill>
              </a:rPr>
              <a:t> is basically a value or set of related values representing an instance in time of an analogue/real event. Usually a fixed </a:t>
            </a:r>
            <a:r>
              <a:rPr lang="en-ZA" sz="2000" u="sng" dirty="0" smtClean="0">
                <a:solidFill>
                  <a:srgbClr val="1C1C1C"/>
                </a:solidFill>
              </a:rPr>
              <a:t>sample period</a:t>
            </a:r>
            <a:r>
              <a:rPr lang="en-ZA" sz="2000" dirty="0" smtClean="0">
                <a:solidFill>
                  <a:srgbClr val="1C1C1C"/>
                </a:solidFill>
              </a:rPr>
              <a:t> is used.</a:t>
            </a:r>
            <a:endParaRPr lang="en-US" sz="2000" dirty="0">
              <a:solidFill>
                <a:srgbClr val="1C1C1C"/>
              </a:solidFill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3114459" y="4691215"/>
            <a:ext cx="3516086" cy="931933"/>
          </a:xfrm>
          <a:custGeom>
            <a:avLst/>
            <a:gdLst>
              <a:gd name="connsiteX0" fmla="*/ 0 w 1894115"/>
              <a:gd name="connsiteY0" fmla="*/ 625608 h 931933"/>
              <a:gd name="connsiteX1" fmla="*/ 642258 w 1894115"/>
              <a:gd name="connsiteY1" fmla="*/ 5123 h 931933"/>
              <a:gd name="connsiteX2" fmla="*/ 1273629 w 1894115"/>
              <a:gd name="connsiteY2" fmla="*/ 930408 h 931933"/>
              <a:gd name="connsiteX3" fmla="*/ 1894115 w 1894115"/>
              <a:gd name="connsiteY3" fmla="*/ 179294 h 93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4115" h="931933">
                <a:moveTo>
                  <a:pt x="0" y="625608"/>
                </a:moveTo>
                <a:cubicBezTo>
                  <a:pt x="214993" y="289965"/>
                  <a:pt x="429987" y="-45677"/>
                  <a:pt x="642258" y="5123"/>
                </a:cubicBezTo>
                <a:cubicBezTo>
                  <a:pt x="854529" y="55923"/>
                  <a:pt x="1064986" y="901380"/>
                  <a:pt x="1273629" y="930408"/>
                </a:cubicBezTo>
                <a:cubicBezTo>
                  <a:pt x="1482272" y="959437"/>
                  <a:pt x="1688193" y="569365"/>
                  <a:pt x="1894115" y="179294"/>
                </a:cubicBezTo>
              </a:path>
            </a:pathLst>
          </a:custGeom>
          <a:noFill/>
          <a:ln w="28575" cap="flat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2929402" y="5245381"/>
            <a:ext cx="412568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6939054" y="5245381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/>
              <a:t>time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57111" y="4511312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/>
              <a:t>Analogue / real signal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3593431" y="4943308"/>
            <a:ext cx="0" cy="3020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3360068" y="5094345"/>
            <a:ext cx="0" cy="1510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3826794" y="4805196"/>
            <a:ext cx="0" cy="4401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4060157" y="4700741"/>
            <a:ext cx="0" cy="5494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H="1" flipV="1">
            <a:off x="4292600" y="4682293"/>
            <a:ext cx="14290" cy="5486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4526883" y="4805196"/>
            <a:ext cx="0" cy="4401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4760246" y="5025289"/>
            <a:ext cx="0" cy="2200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236494" y="5254259"/>
            <a:ext cx="0" cy="2609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5469857" y="5254259"/>
            <a:ext cx="0" cy="3802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703220" y="5250145"/>
            <a:ext cx="0" cy="3645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5936584" y="5255192"/>
            <a:ext cx="0" cy="2369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6169946" y="5254259"/>
            <a:ext cx="0" cy="950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6403309" y="5094345"/>
            <a:ext cx="0" cy="1599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3840163" y="5325604"/>
            <a:ext cx="23336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2" name="Rectangle 51"/>
          <p:cNvSpPr/>
          <p:nvPr/>
        </p:nvSpPr>
        <p:spPr>
          <a:xfrm>
            <a:off x="3439474" y="5517235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/>
              <a:t>sample period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 bwMode="auto">
          <a:xfrm flipH="1">
            <a:off x="3826794" y="5384728"/>
            <a:ext cx="116681" cy="2299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flipH="1" flipV="1">
            <a:off x="3266489" y="4872038"/>
            <a:ext cx="219561" cy="2843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Rectangle 58"/>
          <p:cNvSpPr/>
          <p:nvPr/>
        </p:nvSpPr>
        <p:spPr>
          <a:xfrm>
            <a:off x="2362548" y="4620530"/>
            <a:ext cx="1133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/>
              <a:t>a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41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280" y="376622"/>
            <a:ext cx="7024744" cy="790441"/>
          </a:xfrm>
        </p:spPr>
        <p:txBody>
          <a:bodyPr/>
          <a:lstStyle/>
          <a:p>
            <a:pPr>
              <a:defRPr/>
            </a:pPr>
            <a:r>
              <a:rPr lang="en-ZA" dirty="0" smtClean="0"/>
              <a:t>UML Review*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608" y="1296957"/>
            <a:ext cx="8246224" cy="350897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ZA" sz="2800" dirty="0" smtClean="0"/>
              <a:t>General errors that student often make:</a:t>
            </a:r>
          </a:p>
          <a:p>
            <a:pPr lvl="1">
              <a:defRPr/>
            </a:pPr>
            <a:r>
              <a:rPr lang="en-ZA" sz="2400" dirty="0" smtClean="0"/>
              <a:t>Not using the </a:t>
            </a:r>
            <a:r>
              <a:rPr lang="en-ZA" sz="2400" dirty="0" smtClean="0">
                <a:solidFill>
                  <a:schemeClr val="tx2">
                    <a:lumMod val="75000"/>
                  </a:schemeClr>
                </a:solidFill>
              </a:rPr>
              <a:t>UML syntax </a:t>
            </a:r>
            <a:r>
              <a:rPr lang="en-ZA" sz="2400" dirty="0" smtClean="0"/>
              <a:t>(at all)</a:t>
            </a:r>
          </a:p>
          <a:p>
            <a:pPr lvl="2">
              <a:defRPr/>
            </a:pPr>
            <a:r>
              <a:rPr lang="en-ZA" sz="2400" dirty="0" smtClean="0"/>
              <a:t>Block and line models, things like flowcharts</a:t>
            </a:r>
            <a:endParaRPr lang="en-ZA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en-ZA" sz="2400" dirty="0" smtClean="0"/>
              <a:t>Using the UML syntax wrongly</a:t>
            </a:r>
          </a:p>
          <a:p>
            <a:pPr lvl="2">
              <a:defRPr/>
            </a:pPr>
            <a:r>
              <a:rPr lang="en-ZA" sz="2400" dirty="0" smtClean="0">
                <a:solidFill>
                  <a:schemeClr val="tx2">
                    <a:lumMod val="75000"/>
                  </a:schemeClr>
                </a:solidFill>
              </a:rPr>
              <a:t>Invalid modelling constructs</a:t>
            </a:r>
            <a:r>
              <a:rPr lang="en-ZA" sz="2400" dirty="0" smtClean="0"/>
              <a:t> (i.e., wrong type of connectors / associations and blocks)</a:t>
            </a:r>
          </a:p>
          <a:p>
            <a:pPr lvl="2">
              <a:defRPr/>
            </a:pPr>
            <a:r>
              <a:rPr lang="en-ZA" sz="2400" dirty="0" smtClean="0">
                <a:solidFill>
                  <a:schemeClr val="tx2">
                    <a:lumMod val="75000"/>
                  </a:schemeClr>
                </a:solidFill>
              </a:rPr>
              <a:t>Vague</a:t>
            </a:r>
            <a:r>
              <a:rPr lang="en-ZA" sz="2400" dirty="0" smtClean="0"/>
              <a:t> models</a:t>
            </a:r>
          </a:p>
          <a:p>
            <a:pPr lvl="2">
              <a:defRPr/>
            </a:pPr>
            <a:r>
              <a:rPr lang="en-ZA" sz="2400" dirty="0" smtClean="0"/>
              <a:t>Insufficient information</a:t>
            </a:r>
          </a:p>
          <a:p>
            <a:pPr>
              <a:defRPr/>
            </a:pPr>
            <a:r>
              <a:rPr lang="en-ZA" sz="2800" dirty="0" smtClean="0"/>
              <a:t>Some examples of common mistakes…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65095" y="6326089"/>
            <a:ext cx="5281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/>
              <a:t>* No longer a UML assessment in Quiz0 due to time constraints</a:t>
            </a:r>
            <a:endParaRPr lang="en-Z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686"/>
            <a:ext cx="8385175" cy="1018670"/>
          </a:xfrm>
        </p:spPr>
        <p:txBody>
          <a:bodyPr/>
          <a:lstStyle/>
          <a:p>
            <a:pPr>
              <a:defRPr/>
            </a:pPr>
            <a:r>
              <a:rPr lang="en-ZA" dirty="0" smtClean="0"/>
              <a:t>UML demonstration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8000" y="3186195"/>
            <a:ext cx="810126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JOE'S STORY: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Joe </a:t>
            </a:r>
            <a:r>
              <a:rPr lang="en-US" sz="2000" dirty="0" err="1"/>
              <a:t>Baggits</a:t>
            </a:r>
            <a:r>
              <a:rPr lang="en-US" sz="2000" dirty="0"/>
              <a:t> is a developer in the Construction Division of </a:t>
            </a:r>
            <a:r>
              <a:rPr lang="en-US" sz="2000" dirty="0" err="1"/>
              <a:t>Freezit</a:t>
            </a:r>
            <a:r>
              <a:rPr lang="en-US" sz="2000" dirty="0"/>
              <a:t> </a:t>
            </a:r>
            <a:r>
              <a:rPr lang="en-US" sz="2000" dirty="0" err="1"/>
              <a:t>Commerial</a:t>
            </a:r>
            <a:r>
              <a:rPr lang="en-US" sz="2000" dirty="0"/>
              <a:t> Products (FCP) Pty. Ltd. The FCP corporation produces a variety of Cooling systems, grouped into two product ranges, namely: 1) the </a:t>
            </a:r>
            <a:r>
              <a:rPr lang="en-US" sz="2000" dirty="0" err="1"/>
              <a:t>portafrige</a:t>
            </a:r>
            <a:r>
              <a:rPr lang="en-US" sz="2000" dirty="0"/>
              <a:t> range and  2) the </a:t>
            </a:r>
            <a:r>
              <a:rPr lang="en-US" sz="2000" dirty="0" err="1"/>
              <a:t>coolzone</a:t>
            </a:r>
            <a:r>
              <a:rPr lang="en-US" sz="2000" dirty="0"/>
              <a:t> range. The </a:t>
            </a:r>
            <a:r>
              <a:rPr lang="en-US" sz="2000" dirty="0" err="1"/>
              <a:t>portafrige</a:t>
            </a:r>
            <a:r>
              <a:rPr lang="en-US" sz="2000" dirty="0"/>
              <a:t> range includes the </a:t>
            </a:r>
            <a:r>
              <a:rPr lang="en-US" sz="2000" dirty="0" err="1"/>
              <a:t>Icecart</a:t>
            </a:r>
            <a:r>
              <a:rPr lang="en-US" sz="2000" dirty="0"/>
              <a:t>™ and the </a:t>
            </a:r>
            <a:r>
              <a:rPr lang="en-US" sz="2000" dirty="0" err="1"/>
              <a:t>Chillblock</a:t>
            </a:r>
            <a:r>
              <a:rPr lang="en-US" sz="2000" dirty="0"/>
              <a:t>™. </a:t>
            </a:r>
            <a:r>
              <a:rPr lang="en-US" sz="2000" dirty="0" err="1"/>
              <a:t>Coolzone</a:t>
            </a:r>
            <a:r>
              <a:rPr lang="en-US" sz="2000" dirty="0"/>
              <a:t> range includes the </a:t>
            </a:r>
            <a:r>
              <a:rPr lang="en-US" sz="2000" dirty="0" err="1"/>
              <a:t>ShopFrige</a:t>
            </a:r>
            <a:r>
              <a:rPr lang="en-US" sz="2000" dirty="0"/>
              <a:t>™ and </a:t>
            </a:r>
            <a:r>
              <a:rPr lang="en-US" sz="2000" dirty="0" err="1"/>
              <a:t>Coolroom</a:t>
            </a:r>
            <a:r>
              <a:rPr lang="en-US" sz="2000" dirty="0"/>
              <a:t>™. Andy </a:t>
            </a:r>
            <a:r>
              <a:rPr lang="en-US" sz="2000" dirty="0" err="1"/>
              <a:t>Wrapp</a:t>
            </a:r>
            <a:r>
              <a:rPr lang="en-US" sz="2000" dirty="0"/>
              <a:t> is also a developer in the Construction Division and is Joe's manager. Joe works on </a:t>
            </a:r>
            <a:r>
              <a:rPr lang="en-US" sz="2000" dirty="0" err="1"/>
              <a:t>portafridge</a:t>
            </a:r>
            <a:r>
              <a:rPr lang="en-US" sz="2000" dirty="0"/>
              <a:t> products, whereas Andy works on </a:t>
            </a:r>
            <a:r>
              <a:rPr lang="en-US" sz="2000" dirty="0" err="1"/>
              <a:t>coolzone</a:t>
            </a:r>
            <a:r>
              <a:rPr lang="en-US" sz="2000" dirty="0"/>
              <a:t> products. 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80010" y="1665539"/>
            <a:ext cx="787525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ZA" sz="2800" b="1" dirty="0"/>
              <a:t>Task:</a:t>
            </a:r>
            <a:r>
              <a:rPr lang="en-ZA" sz="2800" dirty="0"/>
              <a:t> Produce a UML model describing the products and people related to Joe Baggits, according to the description below.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967413" y="644776"/>
            <a:ext cx="2722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dirty="0"/>
              <a:t>Look at </a:t>
            </a:r>
            <a:r>
              <a:rPr lang="en-ZA" dirty="0" smtClean="0"/>
              <a:t>this if </a:t>
            </a:r>
            <a:r>
              <a:rPr lang="en-ZA" dirty="0"/>
              <a:t>your UML</a:t>
            </a:r>
            <a:br>
              <a:rPr lang="en-ZA" dirty="0"/>
            </a:br>
            <a:r>
              <a:rPr lang="en-ZA" dirty="0"/>
              <a:t>understanding is lacking.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ecture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000" y="329457"/>
            <a:ext cx="5080000" cy="606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7638" y="280988"/>
            <a:ext cx="30829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ZA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Sample</a:t>
            </a:r>
          </a:p>
          <a:p>
            <a:pPr algn="ctr">
              <a:defRPr/>
            </a:pPr>
            <a:r>
              <a:rPr lang="en-ZA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Solution</a:t>
            </a:r>
            <a:endParaRPr lang="en-US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434223" y="1666875"/>
            <a:ext cx="27289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2400" dirty="0"/>
              <a:t>Notice use of roles, aggregation and inheritance.</a:t>
            </a:r>
          </a:p>
          <a:p>
            <a:endParaRPr lang="en-ZA" sz="2400" dirty="0"/>
          </a:p>
          <a:p>
            <a:r>
              <a:rPr lang="en-ZA" sz="2400" dirty="0"/>
              <a:t>In this situation, it</a:t>
            </a:r>
            <a:r>
              <a:rPr lang="en-US" sz="2400" dirty="0"/>
              <a:t> is handy to use objects instead of classes to clearly capture things that exist as physical entities (e.g., the people)</a:t>
            </a:r>
            <a:endParaRPr lang="en-Z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winberg\Documents\ACTIVE\EEE4084F\2013\LECTURES\Lecture02\Images\thunder_clou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10" y="261496"/>
            <a:ext cx="2269145" cy="136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winberg\Documents\ACTIVE\EEE4084F\2013\LECTURES\Lecture02\Images\fluffy clou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481" y="241658"/>
            <a:ext cx="3108768" cy="12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/>
        </p:nvCxnSpPr>
        <p:spPr bwMode="auto">
          <a:xfrm>
            <a:off x="1987960" y="4351002"/>
            <a:ext cx="0" cy="81642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Rectangle 1"/>
          <p:cNvSpPr/>
          <p:nvPr/>
        </p:nvSpPr>
        <p:spPr>
          <a:xfrm rot="20330325">
            <a:off x="113447" y="1278805"/>
            <a:ext cx="4416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tx2"/>
                    </a:gs>
                    <a:gs pos="5000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Containment</a:t>
            </a:r>
            <a:endParaRPr lang="en-US" sz="5400" b="1" cap="none" spc="0" dirty="0">
              <a:ln w="1905"/>
              <a:gradFill>
                <a:gsLst>
                  <a:gs pos="0">
                    <a:schemeClr val="tx2"/>
                  </a:gs>
                  <a:gs pos="5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 rot="1357122">
            <a:off x="4742899" y="1321338"/>
            <a:ext cx="4262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tx2"/>
                    </a:gs>
                    <a:gs pos="5000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Aggregation</a:t>
            </a:r>
            <a:endParaRPr lang="en-US" sz="5400" b="1" cap="none" spc="0" dirty="0">
              <a:ln w="1905"/>
              <a:gradFill>
                <a:gsLst>
                  <a:gs pos="0">
                    <a:schemeClr val="tx2"/>
                  </a:gs>
                  <a:gs pos="5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59620" y="1203850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vs.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12631" y="2596031"/>
            <a:ext cx="2111829" cy="119979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Container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884070" y="2596031"/>
            <a:ext cx="2111829" cy="119979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Group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912631" y="4936459"/>
            <a:ext cx="2111829" cy="119979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Item in the container</a:t>
            </a:r>
          </a:p>
        </p:txBody>
      </p:sp>
      <p:sp>
        <p:nvSpPr>
          <p:cNvPr id="9" name="Rectangle 8"/>
          <p:cNvSpPr/>
          <p:nvPr/>
        </p:nvSpPr>
        <p:spPr bwMode="auto">
          <a:xfrm rot="2700000">
            <a:off x="1781214" y="3881467"/>
            <a:ext cx="413493" cy="41349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 rot="2700000">
            <a:off x="6729249" y="3881467"/>
            <a:ext cx="413493" cy="413493"/>
          </a:xfrm>
          <a:prstGeom prst="rect">
            <a:avLst/>
          </a:prstGeom>
          <a:noFill/>
          <a:ln w="28575" cap="flat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6925109" y="4383660"/>
            <a:ext cx="0" cy="81642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7"/>
          <p:cNvSpPr/>
          <p:nvPr/>
        </p:nvSpPr>
        <p:spPr bwMode="auto">
          <a:xfrm>
            <a:off x="5884070" y="4936459"/>
            <a:ext cx="2111829" cy="119979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Item in the group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00478" y="3872814"/>
            <a:ext cx="1934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Container has solid diamond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987960" y="459938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n</a:t>
            </a:r>
            <a:endParaRPr lang="en-US" i="1" dirty="0"/>
          </a:p>
        </p:txBody>
      </p:sp>
      <p:sp>
        <p:nvSpPr>
          <p:cNvPr id="17" name="Rectangle 16"/>
          <p:cNvSpPr/>
          <p:nvPr/>
        </p:nvSpPr>
        <p:spPr>
          <a:xfrm>
            <a:off x="6935632" y="459938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n</a:t>
            </a:r>
            <a:endParaRPr lang="en-US" i="1" dirty="0"/>
          </a:p>
        </p:txBody>
      </p:sp>
      <p:sp>
        <p:nvSpPr>
          <p:cNvPr id="18" name="Rectangle 17"/>
          <p:cNvSpPr/>
          <p:nvPr/>
        </p:nvSpPr>
        <p:spPr>
          <a:xfrm>
            <a:off x="4695622" y="3872814"/>
            <a:ext cx="1934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Aggregation has outline diamond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204024" y="4645555"/>
            <a:ext cx="2505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err="1" smtClean="0"/>
              <a:t>Arity</a:t>
            </a:r>
            <a:r>
              <a:rPr lang="en-US" i="1" dirty="0" smtClean="0"/>
              <a:t> next to item</a:t>
            </a:r>
          </a:p>
          <a:p>
            <a:pPr algn="ctr"/>
            <a:r>
              <a:rPr lang="en-US" i="1" dirty="0" smtClean="0"/>
              <a:t>(not next to container)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4400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Super fast class exercise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5007934" y="1186935"/>
            <a:ext cx="3763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(for  Thurs double)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525" y="1556267"/>
            <a:ext cx="5113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Briefly describe the following as a UML diagram: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525" y="2449402"/>
            <a:ext cx="79106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new computer system called PMB (Parallel Multicore Beast) contains eight CPUs and two blocks of 8Gb memory. It can run multiple programs from its built-in Linux O/S. Each program can spawn multiple threads. The programs each contain one or more data blocks.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406286" y="5201024"/>
            <a:ext cx="6225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Take around 5 minutes to draw a rough UML class diagram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3095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114" y="356780"/>
            <a:ext cx="7698306" cy="6922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 solution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4669" y="1060789"/>
            <a:ext cx="7910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new computer system called PMB (Parallel Multicore Beast) contains eight CPUs and two blocks of 8Gb memory. It can run multiple programs from its built-in Linux O/S. Each program can spawn multiple threads. The programs each</a:t>
            </a:r>
            <a:br>
              <a:rPr lang="en-US" dirty="0" smtClean="0"/>
            </a:br>
            <a:r>
              <a:rPr lang="en-US" dirty="0" smtClean="0"/>
              <a:t>contain one or</a:t>
            </a:r>
            <a:br>
              <a:rPr lang="en-US" dirty="0" smtClean="0"/>
            </a:br>
            <a:r>
              <a:rPr lang="en-US" dirty="0" smtClean="0"/>
              <a:t>more data blocks.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21695" y="2111914"/>
            <a:ext cx="1998618" cy="70320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PMB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773413" y="2485584"/>
            <a:ext cx="1423004" cy="148488"/>
            <a:chOff x="5905260" y="2577025"/>
            <a:chExt cx="1423004" cy="148488"/>
          </a:xfrm>
        </p:grpSpPr>
        <p:sp>
          <p:nvSpPr>
            <p:cNvPr id="14" name="Rectangle 13"/>
            <p:cNvSpPr/>
            <p:nvPr/>
          </p:nvSpPr>
          <p:spPr>
            <a:xfrm rot="18900000">
              <a:off x="5905260" y="2577025"/>
              <a:ext cx="148488" cy="14848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5995852" y="2638206"/>
              <a:ext cx="1332412" cy="26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5458365" y="2281986"/>
            <a:ext cx="1476104" cy="79657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8GB Memory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76600" y="221240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 rot="2700000">
            <a:off x="4173407" y="2865285"/>
            <a:ext cx="148488" cy="1484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4258046" y="2955877"/>
            <a:ext cx="0" cy="6755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204328" y="296614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82261" y="3287568"/>
            <a:ext cx="1476104" cy="7139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CPU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942707" y="4863514"/>
            <a:ext cx="1423004" cy="148488"/>
            <a:chOff x="5905260" y="2577025"/>
            <a:chExt cx="1423004" cy="148488"/>
          </a:xfrm>
        </p:grpSpPr>
        <p:sp>
          <p:nvSpPr>
            <p:cNvPr id="29" name="Rectangle 28"/>
            <p:cNvSpPr/>
            <p:nvPr/>
          </p:nvSpPr>
          <p:spPr>
            <a:xfrm rot="18900000">
              <a:off x="5905260" y="2577025"/>
              <a:ext cx="148488" cy="14848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5995852" y="2638206"/>
              <a:ext cx="1332412" cy="26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3583843" y="4633044"/>
            <a:ext cx="1476104" cy="7139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Thread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82759" y="459385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1..*</a:t>
            </a:r>
            <a:endParaRPr lang="en-US" dirty="0"/>
          </a:p>
        </p:txBody>
      </p:sp>
      <p:sp>
        <p:nvSpPr>
          <p:cNvPr id="26" name="Folded Corner 25"/>
          <p:cNvSpPr/>
          <p:nvPr/>
        </p:nvSpPr>
        <p:spPr>
          <a:xfrm>
            <a:off x="5747652" y="3255318"/>
            <a:ext cx="2965273" cy="3511241"/>
          </a:xfrm>
          <a:prstGeom prst="foldedCorner">
            <a:avLst/>
          </a:prstGeom>
          <a:solidFill>
            <a:srgbClr val="FBFF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Assumptions: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Threads are contained in a program, and there must be at least one thread in a program.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By stating Linux is </a:t>
            </a:r>
            <a:r>
              <a:rPr lang="en-US" sz="1600" u="sng" dirty="0" smtClean="0">
                <a:solidFill>
                  <a:schemeClr val="tx1"/>
                </a:solidFill>
              </a:rPr>
              <a:t>built-in</a:t>
            </a:r>
            <a:r>
              <a:rPr lang="en-US" sz="1600" dirty="0" smtClean="0">
                <a:solidFill>
                  <a:schemeClr val="tx1"/>
                </a:solidFill>
              </a:rPr>
              <a:t> it indicates that this O/S is an instrumental non-optional aspect so this is probably more a containment relation than an aggregation.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 rot="2700000">
            <a:off x="2103114" y="5307787"/>
            <a:ext cx="148488" cy="1484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7753" y="5398379"/>
            <a:ext cx="2668" cy="666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415409" y="5743389"/>
            <a:ext cx="1476104" cy="7139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Data block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129729" y="5428093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1..*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 rot="2700000">
            <a:off x="2098758" y="4101635"/>
            <a:ext cx="148488" cy="1484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2183397" y="4257542"/>
            <a:ext cx="2668" cy="666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125373" y="4287256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 rot="2700000">
            <a:off x="2749868" y="2856560"/>
            <a:ext cx="148488" cy="1484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2834507" y="2947152"/>
            <a:ext cx="0" cy="6755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559102" y="3352883"/>
            <a:ext cx="1476104" cy="7139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Linux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5409" y="4580792"/>
            <a:ext cx="1476104" cy="7139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Program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43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016" y="586506"/>
            <a:ext cx="7024744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ZA" dirty="0" smtClean="0"/>
              <a:t>Lecture Overview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492" y="2083020"/>
            <a:ext cx="6777317" cy="350897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ZA" dirty="0" smtClean="0"/>
              <a:t>Review of quiz 0</a:t>
            </a:r>
          </a:p>
          <a:p>
            <a:pPr eaLnBrk="1" hangingPunct="1">
              <a:defRPr/>
            </a:pPr>
            <a:r>
              <a:rPr lang="en-ZA" dirty="0" smtClean="0"/>
              <a:t>UML blurb</a:t>
            </a:r>
          </a:p>
          <a:p>
            <a:pPr eaLnBrk="1" hangingPunct="1">
              <a:defRPr/>
            </a:pPr>
            <a:r>
              <a:rPr lang="en-ZA" dirty="0" smtClean="0"/>
              <a:t>Parallel computing fundamentals</a:t>
            </a:r>
          </a:p>
          <a:p>
            <a:pPr eaLnBrk="1" hangingPunct="1">
              <a:defRPr/>
            </a:pPr>
            <a:r>
              <a:rPr lang="en-ZA" dirty="0" smtClean="0"/>
              <a:t>Automatic parallelism</a:t>
            </a:r>
          </a:p>
          <a:p>
            <a:pPr eaLnBrk="1" hangingPunct="1">
              <a:defRPr/>
            </a:pPr>
            <a:r>
              <a:rPr lang="en-ZA" dirty="0" smtClean="0"/>
              <a:t>Performance</a:t>
            </a:r>
            <a:br>
              <a:rPr lang="en-ZA" dirty="0" smtClean="0"/>
            </a:br>
            <a:r>
              <a:rPr lang="en-ZA" dirty="0" smtClean="0"/>
              <a:t>benchmarking</a:t>
            </a:r>
          </a:p>
          <a:p>
            <a:pPr eaLnBrk="1" hangingPunct="1">
              <a:defRPr/>
            </a:pPr>
            <a:r>
              <a:rPr lang="en-ZA" dirty="0" smtClean="0"/>
              <a:t>Trends</a:t>
            </a:r>
          </a:p>
          <a:p>
            <a:pPr eaLnBrk="1" hangingPunct="1">
              <a:defRPr/>
            </a:pPr>
            <a:endParaRPr lang="en-ZA" dirty="0" smtClean="0"/>
          </a:p>
        </p:txBody>
      </p:sp>
      <p:pic>
        <p:nvPicPr>
          <p:cNvPr id="4099" name="Picture 3" descr="mosaic0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4078" y="3865645"/>
            <a:ext cx="4144354" cy="2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446" y="2928743"/>
            <a:ext cx="6637468" cy="1362075"/>
          </a:xfrm>
        </p:spPr>
        <p:txBody>
          <a:bodyPr/>
          <a:lstStyle/>
          <a:p>
            <a:pPr>
              <a:defRPr/>
            </a:pPr>
            <a:r>
              <a:rPr lang="en-ZA" dirty="0" smtClean="0"/>
              <a:t>Parallel Systems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6041" y="4239287"/>
            <a:ext cx="6637467" cy="1520413"/>
          </a:xfrm>
        </p:spPr>
        <p:txBody>
          <a:bodyPr/>
          <a:lstStyle/>
          <a:p>
            <a:pPr>
              <a:defRPr/>
            </a:pPr>
            <a:r>
              <a:rPr lang="en-ZA" dirty="0" smtClean="0"/>
              <a:t>EEE4084F: Digital Systems</a:t>
            </a:r>
            <a:endParaRPr lang="en-US" dirty="0"/>
          </a:p>
        </p:txBody>
      </p:sp>
      <p:grpSp>
        <p:nvGrpSpPr>
          <p:cNvPr id="12292" name="Group 19"/>
          <p:cNvGrpSpPr>
            <a:grpSpLocks/>
          </p:cNvGrpSpPr>
          <p:nvPr/>
        </p:nvGrpSpPr>
        <p:grpSpPr bwMode="auto">
          <a:xfrm>
            <a:off x="3830638" y="1179513"/>
            <a:ext cx="3789362" cy="2860675"/>
            <a:chOff x="3830139" y="1179695"/>
            <a:chExt cx="3789363" cy="2860675"/>
          </a:xfrm>
        </p:grpSpPr>
        <p:sp>
          <p:nvSpPr>
            <p:cNvPr id="4" name="Oval 9"/>
            <p:cNvSpPr>
              <a:spLocks noChangeArrowheads="1"/>
            </p:cNvSpPr>
            <p:nvPr/>
          </p:nvSpPr>
          <p:spPr bwMode="auto">
            <a:xfrm>
              <a:off x="3830139" y="1960745"/>
              <a:ext cx="1017587" cy="471487"/>
            </a:xfrm>
            <a:prstGeom prst="ellipse">
              <a:avLst/>
            </a:prstGeom>
            <a:noFill/>
            <a:ln w="12700" algn="ctr">
              <a:solidFill>
                <a:schemeClr val="tx1">
                  <a:lumMod val="8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ZA">
                  <a:solidFill>
                    <a:schemeClr val="accent4">
                      <a:lumMod val="90000"/>
                    </a:schemeClr>
                  </a:solidFill>
                </a:rPr>
                <a:t>A?</a:t>
              </a:r>
              <a:endParaRPr lang="en-US">
                <a:solidFill>
                  <a:schemeClr val="accent4">
                    <a:lumMod val="90000"/>
                  </a:schemeClr>
                </a:solidFill>
              </a:endParaRPr>
            </a:p>
          </p:txBody>
        </p:sp>
        <p:sp>
          <p:nvSpPr>
            <p:cNvPr id="5" name="Oval 10"/>
            <p:cNvSpPr>
              <a:spLocks noChangeArrowheads="1"/>
            </p:cNvSpPr>
            <p:nvPr/>
          </p:nvSpPr>
          <p:spPr bwMode="auto">
            <a:xfrm>
              <a:off x="6454277" y="3568882"/>
              <a:ext cx="1017588" cy="471488"/>
            </a:xfrm>
            <a:prstGeom prst="ellipse">
              <a:avLst/>
            </a:prstGeom>
            <a:noFill/>
            <a:ln w="12700" algn="ctr">
              <a:solidFill>
                <a:schemeClr val="tx1">
                  <a:lumMod val="8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ZA">
                  <a:solidFill>
                    <a:schemeClr val="accent4">
                      <a:lumMod val="90000"/>
                    </a:schemeClr>
                  </a:solidFill>
                </a:rPr>
                <a:t>B?</a:t>
              </a:r>
              <a:endParaRPr lang="en-US">
                <a:solidFill>
                  <a:schemeClr val="accent4">
                    <a:lumMod val="90000"/>
                  </a:schemeClr>
                </a:solidFill>
              </a:endParaRPr>
            </a:p>
          </p:txBody>
        </p:sp>
        <p:sp>
          <p:nvSpPr>
            <p:cNvPr id="6" name="Oval 11"/>
            <p:cNvSpPr>
              <a:spLocks noChangeArrowheads="1"/>
            </p:cNvSpPr>
            <p:nvPr/>
          </p:nvSpPr>
          <p:spPr bwMode="auto">
            <a:xfrm>
              <a:off x="6601915" y="1975032"/>
              <a:ext cx="1017587" cy="473075"/>
            </a:xfrm>
            <a:prstGeom prst="ellipse">
              <a:avLst/>
            </a:prstGeom>
            <a:noFill/>
            <a:ln w="12700" algn="ctr">
              <a:solidFill>
                <a:schemeClr val="tx1">
                  <a:lumMod val="8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ZA">
                  <a:solidFill>
                    <a:schemeClr val="accent4">
                      <a:lumMod val="90000"/>
                    </a:schemeClr>
                  </a:solidFill>
                </a:rPr>
                <a:t>C?</a:t>
              </a:r>
              <a:endParaRPr lang="en-US">
                <a:solidFill>
                  <a:schemeClr val="accent4">
                    <a:lumMod val="90000"/>
                  </a:schemeClr>
                </a:solidFill>
              </a:endParaRPr>
            </a:p>
          </p:txBody>
        </p:sp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4315914" y="2741795"/>
              <a:ext cx="708025" cy="369887"/>
            </a:xfrm>
            <a:prstGeom prst="ellipse">
              <a:avLst/>
            </a:prstGeom>
            <a:noFill/>
            <a:ln w="12700" algn="ctr">
              <a:solidFill>
                <a:schemeClr val="tx1">
                  <a:lumMod val="8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ZA">
                  <a:solidFill>
                    <a:schemeClr val="accent4">
                      <a:lumMod val="90000"/>
                    </a:schemeClr>
                  </a:solidFill>
                </a:rPr>
                <a:t>+</a:t>
              </a:r>
              <a:endParaRPr lang="en-US">
                <a:solidFill>
                  <a:schemeClr val="accent4">
                    <a:lumMod val="90000"/>
                  </a:schemeClr>
                </a:solidFill>
              </a:endParaRPr>
            </a:p>
          </p:txBody>
        </p:sp>
        <p:sp>
          <p:nvSpPr>
            <p:cNvPr id="8" name="Oval 13"/>
            <p:cNvSpPr>
              <a:spLocks noChangeArrowheads="1"/>
            </p:cNvSpPr>
            <p:nvPr/>
          </p:nvSpPr>
          <p:spPr bwMode="auto">
            <a:xfrm>
              <a:off x="6012952" y="2697345"/>
              <a:ext cx="708025" cy="369887"/>
            </a:xfrm>
            <a:prstGeom prst="ellipse">
              <a:avLst/>
            </a:prstGeom>
            <a:noFill/>
            <a:ln w="12700" algn="ctr">
              <a:solidFill>
                <a:schemeClr val="tx1">
                  <a:lumMod val="8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ZA">
                  <a:solidFill>
                    <a:schemeClr val="accent4">
                      <a:lumMod val="90000"/>
                    </a:schemeClr>
                  </a:solidFill>
                </a:rPr>
                <a:t>*</a:t>
              </a:r>
              <a:endParaRPr lang="en-US">
                <a:solidFill>
                  <a:schemeClr val="accent4">
                    <a:lumMod val="90000"/>
                  </a:schemeClr>
                </a:solidFill>
              </a:endParaRPr>
            </a:p>
          </p:txBody>
        </p:sp>
        <p:cxnSp>
          <p:nvCxnSpPr>
            <p:cNvPr id="9" name="Straight Arrow Connector 15"/>
            <p:cNvCxnSpPr>
              <a:cxnSpLocks noChangeShapeType="1"/>
              <a:stCxn id="4" idx="4"/>
              <a:endCxn id="7" idx="1"/>
            </p:cNvCxnSpPr>
            <p:nvPr/>
          </p:nvCxnSpPr>
          <p:spPr bwMode="auto">
            <a:xfrm rot="16200000" flipH="1">
              <a:off x="4196851" y="2573520"/>
              <a:ext cx="363538" cy="80962"/>
            </a:xfrm>
            <a:prstGeom prst="straightConnector1">
              <a:avLst/>
            </a:prstGeom>
            <a:noFill/>
            <a:ln w="12700" algn="ctr">
              <a:solidFill>
                <a:schemeClr val="tx1">
                  <a:lumMod val="85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10" name="Straight Arrow Connector 16"/>
            <p:cNvCxnSpPr>
              <a:cxnSpLocks noChangeShapeType="1"/>
              <a:stCxn id="8" idx="2"/>
              <a:endCxn id="7" idx="7"/>
            </p:cNvCxnSpPr>
            <p:nvPr/>
          </p:nvCxnSpPr>
          <p:spPr bwMode="auto">
            <a:xfrm rot="10800000">
              <a:off x="4920751" y="2795770"/>
              <a:ext cx="1092200" cy="87312"/>
            </a:xfrm>
            <a:prstGeom prst="straightConnector1">
              <a:avLst/>
            </a:prstGeom>
            <a:noFill/>
            <a:ln w="12700" algn="ctr">
              <a:solidFill>
                <a:schemeClr val="tx1">
                  <a:lumMod val="85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11" name="Straight Arrow Connector 21"/>
            <p:cNvCxnSpPr>
              <a:cxnSpLocks noChangeShapeType="1"/>
              <a:stCxn id="5" idx="0"/>
              <a:endCxn id="8" idx="4"/>
            </p:cNvCxnSpPr>
            <p:nvPr/>
          </p:nvCxnSpPr>
          <p:spPr bwMode="auto">
            <a:xfrm rot="16200000" flipV="1">
              <a:off x="6414590" y="3019607"/>
              <a:ext cx="501650" cy="596900"/>
            </a:xfrm>
            <a:prstGeom prst="straightConnector1">
              <a:avLst/>
            </a:prstGeom>
            <a:noFill/>
            <a:ln w="12700" algn="ctr">
              <a:solidFill>
                <a:schemeClr val="tx1">
                  <a:lumMod val="85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12" name="Straight Arrow Connector 24"/>
            <p:cNvCxnSpPr>
              <a:cxnSpLocks noChangeShapeType="1"/>
              <a:stCxn id="6" idx="4"/>
              <a:endCxn id="8" idx="7"/>
            </p:cNvCxnSpPr>
            <p:nvPr/>
          </p:nvCxnSpPr>
          <p:spPr bwMode="auto">
            <a:xfrm rot="5400000">
              <a:off x="6712245" y="2352064"/>
              <a:ext cx="303213" cy="495300"/>
            </a:xfrm>
            <a:prstGeom prst="straightConnector1">
              <a:avLst/>
            </a:prstGeom>
            <a:noFill/>
            <a:ln w="12700" algn="ctr">
              <a:solidFill>
                <a:schemeClr val="tx1">
                  <a:lumMod val="85000"/>
                </a:schemeClr>
              </a:solidFill>
              <a:round/>
              <a:headEnd/>
              <a:tailEnd type="arrow" w="med" len="med"/>
            </a:ln>
          </p:spPr>
        </p:cxnSp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4965201" y="3479982"/>
              <a:ext cx="1017588" cy="471488"/>
            </a:xfrm>
            <a:prstGeom prst="ellipse">
              <a:avLst/>
            </a:prstGeom>
            <a:noFill/>
            <a:ln w="12700" algn="ctr">
              <a:solidFill>
                <a:schemeClr val="tx1">
                  <a:lumMod val="8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ZA">
                  <a:solidFill>
                    <a:schemeClr val="accent4">
                      <a:lumMod val="90000"/>
                    </a:schemeClr>
                  </a:solidFill>
                </a:rPr>
                <a:t>X !</a:t>
              </a:r>
              <a:endParaRPr lang="en-US">
                <a:solidFill>
                  <a:schemeClr val="accent4">
                    <a:lumMod val="90000"/>
                  </a:schemeClr>
                </a:solidFill>
              </a:endParaRPr>
            </a:p>
          </p:txBody>
        </p:sp>
        <p:sp>
          <p:nvSpPr>
            <p:cNvPr id="14" name="Oval 29"/>
            <p:cNvSpPr>
              <a:spLocks noChangeArrowheads="1"/>
            </p:cNvSpPr>
            <p:nvPr/>
          </p:nvSpPr>
          <p:spPr bwMode="auto">
            <a:xfrm>
              <a:off x="4950914" y="1179695"/>
              <a:ext cx="1017587" cy="471487"/>
            </a:xfrm>
            <a:prstGeom prst="ellipse">
              <a:avLst/>
            </a:prstGeom>
            <a:noFill/>
            <a:ln w="12700" algn="ctr">
              <a:solidFill>
                <a:schemeClr val="tx1">
                  <a:lumMod val="8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ZA">
                  <a:solidFill>
                    <a:schemeClr val="accent4">
                      <a:lumMod val="90000"/>
                    </a:schemeClr>
                  </a:solidFill>
                </a:rPr>
                <a:t>Y !</a:t>
              </a:r>
              <a:endParaRPr lang="en-US">
                <a:solidFill>
                  <a:schemeClr val="accent4">
                    <a:lumMod val="90000"/>
                  </a:schemeClr>
                </a:solidFill>
              </a:endParaRPr>
            </a:p>
          </p:txBody>
        </p:sp>
        <p:cxnSp>
          <p:nvCxnSpPr>
            <p:cNvPr id="15" name="Straight Arrow Connector 30"/>
            <p:cNvCxnSpPr>
              <a:cxnSpLocks noChangeShapeType="1"/>
              <a:stCxn id="7" idx="4"/>
              <a:endCxn id="13" idx="0"/>
            </p:cNvCxnSpPr>
            <p:nvPr/>
          </p:nvCxnSpPr>
          <p:spPr bwMode="auto">
            <a:xfrm rot="16200000" flipH="1">
              <a:off x="4887414" y="2894194"/>
              <a:ext cx="368300" cy="803275"/>
            </a:xfrm>
            <a:prstGeom prst="straightConnector1">
              <a:avLst/>
            </a:prstGeom>
            <a:noFill/>
            <a:ln w="12700" algn="ctr">
              <a:solidFill>
                <a:schemeClr val="tx1">
                  <a:lumMod val="85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16" name="Straight Arrow Connector 39"/>
            <p:cNvCxnSpPr>
              <a:cxnSpLocks noChangeShapeType="1"/>
              <a:stCxn id="8" idx="0"/>
              <a:endCxn id="17" idx="5"/>
            </p:cNvCxnSpPr>
            <p:nvPr/>
          </p:nvCxnSpPr>
          <p:spPr bwMode="auto">
            <a:xfrm rot="16200000" flipV="1">
              <a:off x="5970883" y="2301264"/>
              <a:ext cx="333375" cy="458788"/>
            </a:xfrm>
            <a:prstGeom prst="straightConnector1">
              <a:avLst/>
            </a:prstGeom>
            <a:noFill/>
            <a:ln w="12700" algn="ctr">
              <a:solidFill>
                <a:schemeClr val="tx1">
                  <a:lumMod val="85000"/>
                </a:schemeClr>
              </a:solidFill>
              <a:round/>
              <a:headEnd/>
              <a:tailEnd type="arrow" w="med" len="med"/>
            </a:ln>
          </p:spPr>
        </p:cxnSp>
        <p:sp>
          <p:nvSpPr>
            <p:cNvPr id="17" name="Oval 46"/>
            <p:cNvSpPr>
              <a:spLocks noChangeArrowheads="1"/>
            </p:cNvSpPr>
            <p:nvPr/>
          </p:nvSpPr>
          <p:spPr bwMode="auto">
            <a:xfrm>
              <a:off x="5304926" y="2049645"/>
              <a:ext cx="708025" cy="368300"/>
            </a:xfrm>
            <a:prstGeom prst="ellipse">
              <a:avLst/>
            </a:prstGeom>
            <a:noFill/>
            <a:ln w="12700" algn="ctr">
              <a:solidFill>
                <a:schemeClr val="tx1">
                  <a:lumMod val="8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ZA">
                  <a:solidFill>
                    <a:schemeClr val="accent4">
                      <a:lumMod val="90000"/>
                    </a:schemeClr>
                  </a:solidFill>
                </a:rPr>
                <a:t>-</a:t>
              </a:r>
              <a:endParaRPr lang="en-US">
                <a:solidFill>
                  <a:schemeClr val="accent4">
                    <a:lumMod val="90000"/>
                  </a:schemeClr>
                </a:solidFill>
              </a:endParaRPr>
            </a:p>
          </p:txBody>
        </p:sp>
        <p:cxnSp>
          <p:nvCxnSpPr>
            <p:cNvPr id="18" name="Straight Arrow Connector 47"/>
            <p:cNvCxnSpPr>
              <a:cxnSpLocks noChangeShapeType="1"/>
              <a:stCxn id="4" idx="6"/>
              <a:endCxn id="17" idx="2"/>
            </p:cNvCxnSpPr>
            <p:nvPr/>
          </p:nvCxnSpPr>
          <p:spPr bwMode="auto">
            <a:xfrm>
              <a:off x="4847726" y="2197282"/>
              <a:ext cx="457200" cy="36513"/>
            </a:xfrm>
            <a:prstGeom prst="straightConnector1">
              <a:avLst/>
            </a:prstGeom>
            <a:noFill/>
            <a:ln w="12700" algn="ctr">
              <a:solidFill>
                <a:schemeClr val="tx1">
                  <a:lumMod val="85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19" name="Straight Arrow Connector 52"/>
            <p:cNvCxnSpPr>
              <a:cxnSpLocks noChangeShapeType="1"/>
              <a:stCxn id="17" idx="0"/>
              <a:endCxn id="14" idx="4"/>
            </p:cNvCxnSpPr>
            <p:nvPr/>
          </p:nvCxnSpPr>
          <p:spPr bwMode="auto">
            <a:xfrm rot="16200000" flipV="1">
              <a:off x="5359695" y="1750401"/>
              <a:ext cx="398463" cy="200025"/>
            </a:xfrm>
            <a:prstGeom prst="straightConnector1">
              <a:avLst/>
            </a:prstGeom>
            <a:noFill/>
            <a:ln w="12700" algn="ctr">
              <a:solidFill>
                <a:schemeClr val="tx1">
                  <a:lumMod val="85000"/>
                </a:schemeClr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Callout 9"/>
          <p:cNvSpPr/>
          <p:nvPr/>
        </p:nvSpPr>
        <p:spPr>
          <a:xfrm>
            <a:off x="5165378" y="4966603"/>
            <a:ext cx="2440248" cy="1206288"/>
          </a:xfrm>
          <a:prstGeom prst="wedgeEllipseCallout">
            <a:avLst>
              <a:gd name="adj1" fmla="val -65491"/>
              <a:gd name="adj2" fmla="val -8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Anyone else beside me feel that way?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24999" y="48484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6554" y="655210"/>
            <a:ext cx="347402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Question: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379" y="1609345"/>
            <a:ext cx="8093888" cy="206210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 you sometimes feel that despite</a:t>
            </a:r>
          </a:p>
          <a:p>
            <a:pPr>
              <a:defRPr/>
            </a:pPr>
            <a:r>
              <a:rPr 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having a </a:t>
            </a:r>
            <a:r>
              <a:rPr lang="en-US" sz="32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wizbang</a:t>
            </a:r>
            <a:r>
              <a:rPr 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multicore</a:t>
            </a:r>
            <a:r>
              <a:rPr 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PC,</a:t>
            </a:r>
          </a:p>
          <a:p>
            <a:pPr>
              <a:defRPr/>
            </a:pPr>
            <a:r>
              <a:rPr 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 still just </a:t>
            </a:r>
            <a:r>
              <a:rPr lang="en-ZA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isn’t keeping up well</a:t>
            </a:r>
          </a:p>
          <a:p>
            <a:pPr>
              <a:defRPr/>
            </a:pPr>
            <a:r>
              <a:rPr lang="en-ZA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with the latest software demands</a:t>
            </a:r>
            <a:r>
              <a:rPr lang="en-Z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?...</a:t>
            </a:r>
            <a:endParaRPr lang="en-US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 descr="hand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122" y="4263165"/>
            <a:ext cx="32067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441618" y="4336721"/>
            <a:ext cx="4107705" cy="2247534"/>
            <a:chOff x="441618" y="4336721"/>
            <a:chExt cx="4107705" cy="2247534"/>
          </a:xfrm>
        </p:grpSpPr>
        <p:pic>
          <p:nvPicPr>
            <p:cNvPr id="6" name="Picture 5" descr="windows-logo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650140">
              <a:off x="587131" y="4336721"/>
              <a:ext cx="2024062" cy="179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" name="Picture 2" descr="C:\Users\swinberg\Documents\ACTIVE\EEE4084F\2013\LECTURES\Lecture02\Images\smurfs_tug-of-war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245" y="5217782"/>
              <a:ext cx="2354078" cy="1034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swinberg\Documents\ACTIVE\EEE4084F\2013\LECTURES\Lecture02\Images\ground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1618" y="6093115"/>
              <a:ext cx="1863700" cy="159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573078" y="6276478"/>
              <a:ext cx="14782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Processor cores</a:t>
              </a:r>
              <a:endParaRPr 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2379" y="6276478"/>
              <a:ext cx="13580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Major software</a:t>
              </a:r>
              <a:endParaRPr lang="en-US" sz="14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6000" fill="hold" nodeType="clickEffect" p14:presetBounceEnd="1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8000">
                                          <p:cBhvr additive="base">
                                            <p:cTn id="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8000">
                                          <p:cBhvr additive="base"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012" y="360060"/>
            <a:ext cx="855971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It may be so because your software isn’t designed to leverage the full potential of the available hardware.</a:t>
            </a:r>
            <a:endParaRPr lang="en-US" sz="5400" b="1" cap="none" spc="0" dirty="0">
              <a:ln w="10541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075" name="Picture 3" descr="C:\Users\swinberg\Downloads\chat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161" y="5005569"/>
            <a:ext cx="1695322" cy="1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75288" y="4636237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CPUs at idle</a:t>
            </a:r>
            <a:endParaRPr lang="en-ZA" dirty="0"/>
          </a:p>
        </p:txBody>
      </p:sp>
      <p:pic>
        <p:nvPicPr>
          <p:cNvPr id="3076" name="Picture 4" descr="C:\Users\swinberg\Documents\ACTIVE\EEE4084F\2014\LECTURES\Lecture02\Images\lif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335" y="5070244"/>
            <a:ext cx="901872" cy="134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winberg\Documents\ACTIVE\EEE4084F\2014\LECTURES\Lecture02\Images\download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6734">
            <a:off x="2410276" y="4942141"/>
            <a:ext cx="874927" cy="87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76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39927"/>
            <a:ext cx="8385175" cy="753931"/>
          </a:xfrm>
        </p:spPr>
        <p:txBody>
          <a:bodyPr/>
          <a:lstStyle/>
          <a:p>
            <a:pPr>
              <a:defRPr/>
            </a:pPr>
            <a:r>
              <a:rPr lang="en-ZA" dirty="0" smtClean="0"/>
              <a:t>Computation Methods</a:t>
            </a:r>
            <a:endParaRPr lang="en-US" dirty="0"/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471488" y="938213"/>
            <a:ext cx="1960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3200"/>
              <a:t>Hardware</a:t>
            </a:r>
            <a:endParaRPr lang="en-US" sz="3200"/>
          </a:p>
        </p:txBody>
      </p:sp>
      <p:cxnSp>
        <p:nvCxnSpPr>
          <p:cNvPr id="14340" name="Straight Connector 7"/>
          <p:cNvCxnSpPr>
            <a:cxnSpLocks noChangeShapeType="1"/>
          </p:cNvCxnSpPr>
          <p:nvPr/>
        </p:nvCxnSpPr>
        <p:spPr bwMode="auto">
          <a:xfrm rot="5400000">
            <a:off x="261145" y="3726656"/>
            <a:ext cx="5668962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3348038" y="938213"/>
            <a:ext cx="29178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3200"/>
              <a:t>Reconfigurable</a:t>
            </a:r>
          </a:p>
          <a:p>
            <a:r>
              <a:rPr lang="en-ZA" sz="3200"/>
              <a:t>Computer</a:t>
            </a:r>
            <a:endParaRPr lang="en-US" sz="3200"/>
          </a:p>
        </p:txBody>
      </p:sp>
      <p:cxnSp>
        <p:nvCxnSpPr>
          <p:cNvPr id="14342" name="Straight Connector 9"/>
          <p:cNvCxnSpPr>
            <a:cxnSpLocks noChangeShapeType="1"/>
          </p:cNvCxnSpPr>
          <p:nvPr/>
        </p:nvCxnSpPr>
        <p:spPr bwMode="auto">
          <a:xfrm rot="5400000">
            <a:off x="3547781" y="3721894"/>
            <a:ext cx="5668962" cy="127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4343" name="TextBox 10"/>
          <p:cNvSpPr txBox="1">
            <a:spLocks noChangeArrowheads="1"/>
          </p:cNvSpPr>
          <p:nvPr/>
        </p:nvSpPr>
        <p:spPr bwMode="auto">
          <a:xfrm>
            <a:off x="6769100" y="938213"/>
            <a:ext cx="20304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3200"/>
              <a:t>Software</a:t>
            </a:r>
          </a:p>
          <a:p>
            <a:r>
              <a:rPr lang="en-ZA" sz="3200"/>
              <a:t>Processor</a:t>
            </a:r>
            <a:endParaRPr lang="en-US" sz="3200"/>
          </a:p>
        </p:txBody>
      </p:sp>
      <p:cxnSp>
        <p:nvCxnSpPr>
          <p:cNvPr id="14344" name="Straight Connector 11"/>
          <p:cNvCxnSpPr>
            <a:cxnSpLocks noChangeShapeType="1"/>
          </p:cNvCxnSpPr>
          <p:nvPr/>
        </p:nvCxnSpPr>
        <p:spPr bwMode="auto">
          <a:xfrm>
            <a:off x="474469" y="1953946"/>
            <a:ext cx="8149708" cy="279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14345" name="Picture 16" descr="circui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34" y="5191068"/>
            <a:ext cx="1947659" cy="129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TextBox 17"/>
          <p:cNvSpPr txBox="1">
            <a:spLocks noChangeArrowheads="1"/>
          </p:cNvSpPr>
          <p:nvPr/>
        </p:nvSpPr>
        <p:spPr bwMode="auto">
          <a:xfrm>
            <a:off x="479640" y="2110118"/>
            <a:ext cx="261836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ZA" dirty="0"/>
              <a:t>E.g. PCBs, ASICs</a:t>
            </a:r>
          </a:p>
          <a:p>
            <a:r>
              <a:rPr lang="en-ZA" u="sng" dirty="0"/>
              <a:t>Advantages:</a:t>
            </a:r>
          </a:p>
          <a:p>
            <a:pPr>
              <a:buFont typeface="Arial" charset="0"/>
              <a:buChar char="•"/>
            </a:pPr>
            <a:r>
              <a:rPr lang="en-ZA" dirty="0"/>
              <a:t> High speed &amp; performance</a:t>
            </a:r>
          </a:p>
          <a:p>
            <a:pPr>
              <a:buFont typeface="Arial" charset="0"/>
              <a:buChar char="•"/>
            </a:pPr>
            <a:r>
              <a:rPr lang="en-ZA" dirty="0"/>
              <a:t> Efficient (possibly lower  </a:t>
            </a:r>
          </a:p>
          <a:p>
            <a:r>
              <a:rPr lang="en-ZA" dirty="0"/>
              <a:t>  power than idle proc.)</a:t>
            </a:r>
          </a:p>
          <a:p>
            <a:pPr>
              <a:buFont typeface="Arial" charset="0"/>
              <a:buChar char="•"/>
            </a:pPr>
            <a:r>
              <a:rPr lang="en-ZA" dirty="0"/>
              <a:t> Parallelizable </a:t>
            </a:r>
          </a:p>
          <a:p>
            <a:r>
              <a:rPr lang="en-ZA" u="sng" dirty="0"/>
              <a:t>Drawbacks:</a:t>
            </a:r>
          </a:p>
          <a:p>
            <a:pPr>
              <a:buFont typeface="Arial" charset="0"/>
              <a:buChar char="•"/>
            </a:pPr>
            <a:r>
              <a:rPr lang="en-ZA" dirty="0"/>
              <a:t> Expensive</a:t>
            </a:r>
          </a:p>
          <a:p>
            <a:pPr>
              <a:buFont typeface="Arial" charset="0"/>
              <a:buChar char="•"/>
            </a:pPr>
            <a:r>
              <a:rPr lang="en-ZA" dirty="0"/>
              <a:t> Static (cannot change)</a:t>
            </a:r>
            <a:endParaRPr lang="en-US" dirty="0"/>
          </a:p>
        </p:txBody>
      </p:sp>
      <p:sp>
        <p:nvSpPr>
          <p:cNvPr id="14347" name="TextBox 18"/>
          <p:cNvSpPr txBox="1">
            <a:spLocks noChangeArrowheads="1"/>
          </p:cNvSpPr>
          <p:nvPr/>
        </p:nvSpPr>
        <p:spPr bwMode="auto">
          <a:xfrm>
            <a:off x="3209627" y="2124075"/>
            <a:ext cx="31861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dirty="0"/>
              <a:t>E.g. IBM Blade, FPGA-based</a:t>
            </a:r>
          </a:p>
          <a:p>
            <a:r>
              <a:rPr lang="en-ZA" dirty="0"/>
              <a:t>computing platform</a:t>
            </a:r>
          </a:p>
          <a:p>
            <a:r>
              <a:rPr lang="en-ZA" u="sng" dirty="0"/>
              <a:t>Advantages:</a:t>
            </a:r>
          </a:p>
          <a:p>
            <a:pPr>
              <a:buFont typeface="Arial" charset="0"/>
              <a:buChar char="•"/>
            </a:pPr>
            <a:r>
              <a:rPr lang="en-ZA" dirty="0"/>
              <a:t> Faster than software alone</a:t>
            </a:r>
          </a:p>
          <a:p>
            <a:pPr>
              <a:buFont typeface="Arial" charset="0"/>
              <a:buChar char="•"/>
            </a:pPr>
            <a:r>
              <a:rPr lang="en-ZA" dirty="0"/>
              <a:t> More flexible than software</a:t>
            </a:r>
          </a:p>
          <a:p>
            <a:pPr>
              <a:buFont typeface="Arial" charset="0"/>
              <a:buChar char="•"/>
            </a:pPr>
            <a:r>
              <a:rPr lang="en-ZA" dirty="0"/>
              <a:t> More flexible than hardware</a:t>
            </a:r>
          </a:p>
          <a:p>
            <a:pPr>
              <a:buFont typeface="Arial" charset="0"/>
              <a:buChar char="•"/>
            </a:pPr>
            <a:r>
              <a:rPr lang="en-ZA" dirty="0"/>
              <a:t> Parallelizable</a:t>
            </a:r>
          </a:p>
          <a:p>
            <a:r>
              <a:rPr lang="en-ZA" u="sng" dirty="0"/>
              <a:t>Drawbacks:</a:t>
            </a:r>
          </a:p>
          <a:p>
            <a:pPr>
              <a:buFont typeface="Arial" charset="0"/>
              <a:buChar char="•"/>
            </a:pPr>
            <a:r>
              <a:rPr lang="en-ZA" dirty="0"/>
              <a:t> Expensive</a:t>
            </a:r>
          </a:p>
          <a:p>
            <a:pPr>
              <a:buFont typeface="Arial" charset="0"/>
              <a:buChar char="•"/>
            </a:pPr>
            <a:r>
              <a:rPr lang="en-ZA" dirty="0"/>
              <a:t> Complex</a:t>
            </a:r>
          </a:p>
          <a:p>
            <a:r>
              <a:rPr lang="en-ZA" dirty="0"/>
              <a:t>(both s/w</a:t>
            </a:r>
          </a:p>
          <a:p>
            <a:r>
              <a:rPr lang="en-ZA" dirty="0"/>
              <a:t> &amp; h/w)</a:t>
            </a:r>
            <a:endParaRPr lang="en-US" dirty="0"/>
          </a:p>
        </p:txBody>
      </p:sp>
      <p:pic>
        <p:nvPicPr>
          <p:cNvPr id="14348" name="Picture 19" descr="IBM_BladeCenterHT-chassi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4385" y="4689475"/>
            <a:ext cx="18145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21" descr="at91rm920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1791" y="5620923"/>
            <a:ext cx="1303338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TextBox 20"/>
          <p:cNvSpPr txBox="1">
            <a:spLocks noChangeArrowheads="1"/>
          </p:cNvSpPr>
          <p:nvPr/>
        </p:nvSpPr>
        <p:spPr bwMode="auto">
          <a:xfrm>
            <a:off x="6417518" y="2124075"/>
            <a:ext cx="2566987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dirty="0"/>
              <a:t>E.g. PC, embedded software  on microcontroller</a:t>
            </a:r>
          </a:p>
          <a:p>
            <a:r>
              <a:rPr lang="en-ZA" u="sng" dirty="0"/>
              <a:t>Advantages:</a:t>
            </a:r>
          </a:p>
          <a:p>
            <a:pPr>
              <a:buFont typeface="Arial" charset="0"/>
              <a:buChar char="•"/>
            </a:pPr>
            <a:r>
              <a:rPr lang="en-ZA" dirty="0"/>
              <a:t> Flexible</a:t>
            </a:r>
          </a:p>
          <a:p>
            <a:pPr>
              <a:buFont typeface="Arial" charset="0"/>
              <a:buChar char="•"/>
            </a:pPr>
            <a:r>
              <a:rPr lang="en-ZA" dirty="0"/>
              <a:t> Adaptable</a:t>
            </a:r>
          </a:p>
          <a:p>
            <a:pPr>
              <a:buFont typeface="Arial" charset="0"/>
              <a:buChar char="•"/>
            </a:pPr>
            <a:r>
              <a:rPr lang="en-ZA" dirty="0"/>
              <a:t> Can be much cheaper</a:t>
            </a:r>
          </a:p>
          <a:p>
            <a:r>
              <a:rPr lang="en-ZA" u="sng" dirty="0"/>
              <a:t>Drawbacks:</a:t>
            </a:r>
          </a:p>
          <a:p>
            <a:pPr>
              <a:buFont typeface="Arial" charset="0"/>
              <a:buChar char="•"/>
            </a:pPr>
            <a:r>
              <a:rPr lang="en-ZA" dirty="0"/>
              <a:t> The hardware is static</a:t>
            </a:r>
          </a:p>
          <a:p>
            <a:pPr>
              <a:buFont typeface="Arial" charset="0"/>
              <a:buChar char="•"/>
            </a:pPr>
            <a:r>
              <a:rPr lang="en-ZA" dirty="0"/>
              <a:t> Limit of clock speed</a:t>
            </a:r>
          </a:p>
          <a:p>
            <a:pPr>
              <a:buFont typeface="Arial" charset="0"/>
              <a:buChar char="•"/>
            </a:pPr>
            <a:r>
              <a:rPr lang="en-ZA" dirty="0"/>
              <a:t> Sequential  </a:t>
            </a:r>
          </a:p>
          <a:p>
            <a:r>
              <a:rPr lang="en-ZA" dirty="0"/>
              <a:t>  processing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9920" y="2584563"/>
            <a:ext cx="63241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Schoolbook" pitchFamily="18" charset="0"/>
                <a:cs typeface="Arabic Typesetting" pitchFamily="66" charset="-78"/>
              </a:rPr>
              <a:t>Intermission</a:t>
            </a:r>
            <a:endParaRPr lang="en-US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entury Schoolbook" pitchFamily="18" charset="0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75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120" y="218658"/>
            <a:ext cx="7897778" cy="77728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ZA" sz="4000" dirty="0" smtClean="0"/>
              <a:t>Mainstream parallel computing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032206"/>
            <a:ext cx="8480425" cy="55514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i="1" dirty="0" smtClean="0"/>
              <a:t>Most</a:t>
            </a:r>
            <a:r>
              <a:rPr lang="en-US" sz="2800" dirty="0" smtClean="0"/>
              <a:t> server class machines today are:</a:t>
            </a:r>
          </a:p>
          <a:p>
            <a:pPr lvl="1">
              <a:defRPr/>
            </a:pPr>
            <a:r>
              <a:rPr lang="en-US" sz="2400" dirty="0" smtClean="0"/>
              <a:t>PC class SMP’s (Symmetric Multi-Processors *)</a:t>
            </a:r>
          </a:p>
          <a:p>
            <a:pPr lvl="1">
              <a:defRPr/>
            </a:pPr>
            <a:r>
              <a:rPr lang="en-US" sz="2400" dirty="0" smtClean="0"/>
              <a:t>2, 4, 8 processors - cheap</a:t>
            </a:r>
          </a:p>
          <a:p>
            <a:pPr lvl="1">
              <a:defRPr/>
            </a:pPr>
            <a:r>
              <a:rPr lang="en-US" sz="2400" dirty="0" smtClean="0"/>
              <a:t>Run Windows &amp; Linux</a:t>
            </a:r>
          </a:p>
          <a:p>
            <a:pPr>
              <a:defRPr/>
            </a:pPr>
            <a:r>
              <a:rPr lang="en-US" sz="2800" dirty="0" err="1" smtClean="0"/>
              <a:t>Delux</a:t>
            </a:r>
            <a:r>
              <a:rPr lang="en-US" sz="2800" dirty="0" smtClean="0"/>
              <a:t> SMP’s </a:t>
            </a:r>
          </a:p>
          <a:p>
            <a:pPr lvl="1">
              <a:defRPr/>
            </a:pPr>
            <a:r>
              <a:rPr lang="en-US" sz="2400" dirty="0" smtClean="0"/>
              <a:t>8 to 64 processors</a:t>
            </a:r>
          </a:p>
          <a:p>
            <a:pPr lvl="1">
              <a:defRPr/>
            </a:pPr>
            <a:r>
              <a:rPr lang="en-US" sz="2400" dirty="0" smtClean="0"/>
              <a:t>Expensive: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sz="2000" dirty="0" smtClean="0"/>
              <a:t> 16-way SMP costs </a:t>
            </a:r>
            <a:r>
              <a:rPr lang="en-US" sz="2000" dirty="0" smtClean="0">
                <a:latin typeface="Lucida Sans"/>
                <a:sym typeface="Symbol"/>
              </a:rPr>
              <a:t>≈ </a:t>
            </a:r>
            <a:r>
              <a:rPr lang="en-US" sz="2000" dirty="0" smtClean="0"/>
              <a:t>4 x 4-way SMPs 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Applications:</a:t>
            </a:r>
            <a:r>
              <a:rPr lang="en-US" sz="2800" dirty="0" smtClean="0"/>
              <a:t> Databases, web servers, internet commerce / OLTP (online transaction processing) 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Newer applications:</a:t>
            </a:r>
            <a:r>
              <a:rPr lang="en-US" sz="2800" dirty="0" smtClean="0"/>
              <a:t> technical computing, threat analysis, credit card fraud... </a:t>
            </a:r>
            <a:endParaRPr lang="en-US" sz="2800" dirty="0"/>
          </a:p>
        </p:txBody>
      </p:sp>
      <p:pic>
        <p:nvPicPr>
          <p:cNvPr id="15364" name="Picture 3" descr="sm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5638" y="2043113"/>
            <a:ext cx="2986087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5688343" y="3598234"/>
            <a:ext cx="313667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rIns="0">
            <a:spAutoFit/>
          </a:bodyPr>
          <a:lstStyle/>
          <a:p>
            <a:r>
              <a:rPr lang="en-US" sz="1400" dirty="0"/>
              <a:t>SMP offers all processors and memory on a common front side bus (FSB –bus that connects the CPU and motherboard subsystems).</a:t>
            </a: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4492807" y="6390018"/>
            <a:ext cx="4506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* Also termed “Shared Memory Processor”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526" y="427523"/>
            <a:ext cx="7024744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ZA" dirty="0" smtClean="0"/>
              <a:t>Large scale parallel computing systems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9725"/>
            <a:ext cx="8007350" cy="41910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Hundreds of processors, typically built as clusters of SMPs</a:t>
            </a:r>
          </a:p>
          <a:p>
            <a:pPr>
              <a:defRPr/>
            </a:pPr>
            <a:r>
              <a:rPr lang="en-US" dirty="0" smtClean="0"/>
              <a:t>Often custom built with government funding (costly! 10 to 100 million USD)</a:t>
            </a:r>
          </a:p>
          <a:p>
            <a:pPr lvl="1">
              <a:defRPr/>
            </a:pPr>
            <a:r>
              <a:rPr lang="en-US" dirty="0" smtClean="0"/>
              <a:t>National / international resource</a:t>
            </a:r>
          </a:p>
          <a:p>
            <a:pPr lvl="1">
              <a:defRPr/>
            </a:pPr>
            <a:r>
              <a:rPr lang="en-US" dirty="0" smtClean="0"/>
              <a:t>Total sales tiny fraction of </a:t>
            </a:r>
            <a:r>
              <a:rPr lang="en-US" i="1" dirty="0" smtClean="0"/>
              <a:t>PC server</a:t>
            </a:r>
            <a:r>
              <a:rPr lang="en-US" dirty="0" smtClean="0"/>
              <a:t> sales</a:t>
            </a:r>
          </a:p>
          <a:p>
            <a:pPr>
              <a:defRPr/>
            </a:pPr>
            <a:r>
              <a:rPr lang="en-US" dirty="0" smtClean="0"/>
              <a:t>Few independent software developers</a:t>
            </a:r>
          </a:p>
          <a:p>
            <a:pPr>
              <a:defRPr/>
            </a:pPr>
            <a:r>
              <a:rPr lang="en-US" dirty="0" smtClean="0"/>
              <a:t>Programmed by small set of majorly smart people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211" y="483350"/>
            <a:ext cx="7024744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ZA" dirty="0" smtClean="0"/>
              <a:t>Large scale parallel computing systems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9725"/>
            <a:ext cx="8007350" cy="48339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Some applications</a:t>
            </a:r>
          </a:p>
          <a:p>
            <a:pPr lvl="1">
              <a:defRPr/>
            </a:pPr>
            <a:r>
              <a:rPr lang="en-US" dirty="0" smtClean="0"/>
              <a:t>Code breaking (CIA, FBI)</a:t>
            </a:r>
          </a:p>
          <a:p>
            <a:pPr lvl="1">
              <a:defRPr/>
            </a:pPr>
            <a:r>
              <a:rPr lang="en-US" dirty="0" smtClean="0"/>
              <a:t>Weather and climate modeling / prediction</a:t>
            </a:r>
          </a:p>
          <a:p>
            <a:pPr lvl="1">
              <a:defRPr/>
            </a:pPr>
            <a:r>
              <a:rPr lang="en-US" dirty="0" smtClean="0"/>
              <a:t>Pharmaceutical – drug simulation, DNA modeling and drug design</a:t>
            </a:r>
          </a:p>
          <a:p>
            <a:pPr lvl="1">
              <a:defRPr/>
            </a:pPr>
            <a:r>
              <a:rPr lang="en-US" dirty="0" smtClean="0"/>
              <a:t>Scientific research (e.g., astronomy, SETI)</a:t>
            </a:r>
          </a:p>
          <a:p>
            <a:pPr lvl="1">
              <a:defRPr/>
            </a:pPr>
            <a:r>
              <a:rPr lang="en-US" dirty="0" smtClean="0"/>
              <a:t>Defense and weapons development</a:t>
            </a:r>
          </a:p>
          <a:p>
            <a:pPr>
              <a:defRPr/>
            </a:pPr>
            <a:r>
              <a:rPr lang="en-ZA" dirty="0" smtClean="0"/>
              <a:t>Large-scale parallel systems are often used for modelling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050"/>
            <a:ext cx="8385175" cy="1431925"/>
          </a:xfrm>
        </p:spPr>
        <p:txBody>
          <a:bodyPr/>
          <a:lstStyle/>
          <a:p>
            <a:pPr>
              <a:defRPr/>
            </a:pPr>
            <a:r>
              <a:rPr lang="en-ZA" dirty="0" smtClean="0"/>
              <a:t>Software development</a:t>
            </a:r>
            <a:br>
              <a:rPr lang="en-ZA" dirty="0" smtClean="0"/>
            </a:br>
            <a:r>
              <a:rPr lang="en-ZA" dirty="0" smtClean="0"/>
              <a:t>for parallel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375" y="1741572"/>
            <a:ext cx="8007350" cy="455290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Important software sections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(frequently run sections)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usually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hand-crafted</a:t>
            </a:r>
            <a:r>
              <a:rPr lang="en-US" dirty="0" smtClean="0"/>
              <a:t> (often from initial sequential versions) to run on the parallel computing platform</a:t>
            </a:r>
          </a:p>
          <a:p>
            <a:pPr>
              <a:defRPr/>
            </a:pPr>
            <a:r>
              <a:rPr lang="en-US" dirty="0" smtClean="0"/>
              <a:t>Why this happens:</a:t>
            </a:r>
          </a:p>
          <a:p>
            <a:pPr lvl="1">
              <a:defRPr/>
            </a:pPr>
            <a:r>
              <a:rPr lang="en-US" dirty="0" smtClean="0"/>
              <a:t>Parallel programming is difficult</a:t>
            </a:r>
          </a:p>
          <a:p>
            <a:pPr lvl="1">
              <a:defRPr/>
            </a:pPr>
            <a:r>
              <a:rPr lang="en-US" dirty="0" smtClean="0"/>
              <a:t>Parallel programs run poorly on sequential machines (need to simulate them)</a:t>
            </a:r>
          </a:p>
          <a:p>
            <a:pPr lvl="1"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Automatic parallelization</a:t>
            </a:r>
            <a:r>
              <a:rPr lang="en-US" dirty="0" smtClean="0"/>
              <a:t> difficult (&amp; messy)</a:t>
            </a:r>
          </a:p>
          <a:p>
            <a:pPr>
              <a:defRPr/>
            </a:pPr>
            <a:r>
              <a:rPr lang="en-ZA" dirty="0" smtClean="0"/>
              <a:t>Leads to high utilization expenses</a:t>
            </a:r>
            <a:endParaRPr lang="en-US" dirty="0" smtClean="0"/>
          </a:p>
        </p:txBody>
      </p:sp>
      <p:pic>
        <p:nvPicPr>
          <p:cNvPr id="3074" name="Picture 2" descr="C:\Users\swinberg\Documents\ACTIVE\EEE4084F\2013\LECTURES\Lecture02\Images\typing on lapt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68632" y="262196"/>
            <a:ext cx="1967023" cy="184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0" y="359740"/>
            <a:ext cx="7024744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ZA" dirty="0" smtClean="0"/>
              <a:t>Do </a:t>
            </a:r>
            <a:r>
              <a:rPr lang="en-ZA" dirty="0" smtClean="0">
                <a:solidFill>
                  <a:schemeClr val="tx2">
                    <a:lumMod val="75000"/>
                  </a:schemeClr>
                </a:solidFill>
              </a:rPr>
              <a:t>parallel languages </a:t>
            </a:r>
            <a:r>
              <a:rPr lang="en-ZA" dirty="0" smtClean="0"/>
              <a:t>and compilers exist?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008" y="1534037"/>
            <a:ext cx="8007350" cy="4694238"/>
          </a:xfrm>
        </p:spPr>
        <p:txBody>
          <a:bodyPr/>
          <a:lstStyle/>
          <a:p>
            <a:pPr>
              <a:defRPr/>
            </a:pPr>
            <a:r>
              <a:rPr lang="en-ZA" b="1" dirty="0" smtClean="0">
                <a:solidFill>
                  <a:schemeClr val="tx2">
                    <a:lumMod val="75000"/>
                  </a:schemeClr>
                </a:solidFill>
              </a:rPr>
              <a:t>Yes!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86833" y="6397080"/>
            <a:ext cx="41084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400" dirty="0" smtClean="0"/>
              <a:t>… some other examples…</a:t>
            </a:r>
            <a:endParaRPr lang="en-US" sz="1400" dirty="0"/>
          </a:p>
        </p:txBody>
      </p:sp>
      <p:pic>
        <p:nvPicPr>
          <p:cNvPr id="4099" name="Picture 3" descr="C:\Users\swinberg\Documents\ACTIVE\EEE4084F\2013\LECTURES\Lecture02\Images\logo_matlab_simulin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462" y="1420994"/>
            <a:ext cx="200025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winberg\Documents\ACTIVE\EEE4084F\2013\LECTURES\Lecture02\Images\screenshot-simulin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93" y="2116209"/>
            <a:ext cx="6698564" cy="427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05862" y="2072197"/>
            <a:ext cx="5532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Quiz 0 Review…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15" y="3233056"/>
            <a:ext cx="1284514" cy="12845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05862" y="5252484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29 students wrote the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75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0" y="455437"/>
            <a:ext cx="7024744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ZA" dirty="0" smtClean="0"/>
              <a:t>Do </a:t>
            </a:r>
            <a:r>
              <a:rPr lang="en-ZA" dirty="0" smtClean="0">
                <a:solidFill>
                  <a:schemeClr val="tx2">
                    <a:lumMod val="75000"/>
                  </a:schemeClr>
                </a:solidFill>
              </a:rPr>
              <a:t>parallel languages </a:t>
            </a:r>
            <a:r>
              <a:rPr lang="en-ZA" dirty="0" smtClean="0"/>
              <a:t>and compilers exist?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008" y="1629734"/>
            <a:ext cx="8007350" cy="4694238"/>
          </a:xfrm>
        </p:spPr>
        <p:txBody>
          <a:bodyPr/>
          <a:lstStyle/>
          <a:p>
            <a:pPr>
              <a:defRPr/>
            </a:pPr>
            <a:r>
              <a:rPr lang="en-ZA" b="1" dirty="0" smtClean="0">
                <a:solidFill>
                  <a:schemeClr val="tx2">
                    <a:lumMod val="75000"/>
                  </a:schemeClr>
                </a:solidFill>
              </a:rPr>
              <a:t>Yes!</a:t>
            </a:r>
          </a:p>
          <a:p>
            <a:pPr lvl="1">
              <a:defRPr/>
            </a:pPr>
            <a:r>
              <a:rPr lang="en-ZA" dirty="0" err="1" smtClean="0"/>
              <a:t>MatLab</a:t>
            </a:r>
            <a:r>
              <a:rPr lang="en-ZA" dirty="0" smtClean="0"/>
              <a:t>, Simulink, </a:t>
            </a:r>
            <a:r>
              <a:rPr lang="en-ZA" dirty="0" err="1" smtClean="0"/>
              <a:t>SystemC</a:t>
            </a:r>
            <a:r>
              <a:rPr lang="en-ZA" dirty="0" smtClean="0"/>
              <a:t>, UML*,</a:t>
            </a:r>
            <a:br>
              <a:rPr lang="en-ZA" dirty="0" smtClean="0"/>
            </a:br>
            <a:r>
              <a:rPr lang="en-ZA" dirty="0" smtClean="0"/>
              <a:t>NESL** and others</a:t>
            </a:r>
          </a:p>
          <a:p>
            <a:pPr>
              <a:defRPr/>
            </a:pPr>
            <a:r>
              <a:rPr lang="en-ZA" dirty="0" smtClean="0"/>
              <a:t>“Automatic parallelization”:</a:t>
            </a:r>
          </a:p>
          <a:p>
            <a:pPr lvl="1">
              <a:defRPr/>
            </a:pPr>
            <a:r>
              <a:rPr lang="en-US" u="sng" dirty="0" smtClean="0"/>
              <a:t>Def:</a:t>
            </a:r>
            <a:r>
              <a:rPr lang="en-US" dirty="0" smtClean="0"/>
              <a:t> converting sequential code into multi-threaded or </a:t>
            </a:r>
            <a:r>
              <a:rPr lang="en-US" dirty="0" err="1" smtClean="0"/>
              <a:t>vectorised</a:t>
            </a:r>
            <a:r>
              <a:rPr lang="en-US" dirty="0" smtClean="0"/>
              <a:t> code (or both) to utilize multiple processors simultaneously (e.g., for SMP machine)</a:t>
            </a:r>
          </a:p>
          <a:p>
            <a:pPr lvl="1">
              <a:defRPr/>
            </a:pPr>
            <a:r>
              <a:rPr lang="en-ZA" dirty="0" smtClean="0">
                <a:solidFill>
                  <a:schemeClr val="tx2">
                    <a:lumMod val="90000"/>
                  </a:schemeClr>
                </a:solidFill>
              </a:rPr>
              <a:t>… short powwow on the topic…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5035550" y="6098709"/>
            <a:ext cx="41084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400" dirty="0"/>
              <a:t>* Model-Driven Development using case tools, e.g. Rhapsody for RT-UML</a:t>
            </a:r>
            <a:endParaRPr lang="en-US" sz="1400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11394" y="6068219"/>
            <a:ext cx="4930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smtClean="0"/>
              <a:t>Try </a:t>
            </a:r>
            <a:r>
              <a:rPr lang="en-US" sz="1600" dirty="0"/>
              <a:t>interactive tutorial on: </a:t>
            </a:r>
            <a:r>
              <a:rPr lang="en-US" sz="1600" dirty="0">
                <a:hlinkClick r:id="rId3"/>
              </a:rPr>
              <a:t>http://www.cs.cmu.edu/~scandal/nesl/tutorial2.html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202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448" y="558270"/>
            <a:ext cx="5139229" cy="769211"/>
          </a:xfrm>
        </p:spPr>
        <p:txBody>
          <a:bodyPr/>
          <a:lstStyle/>
          <a:p>
            <a:pPr>
              <a:defRPr/>
            </a:pPr>
            <a:r>
              <a:rPr lang="en-ZA" dirty="0" smtClean="0"/>
              <a:t>Powwow* </a:t>
            </a:r>
            <a:r>
              <a:rPr lang="en-ZA" dirty="0" smtClean="0"/>
              <a:t>moment</a:t>
            </a:r>
            <a:endParaRPr lang="en-US" dirty="0"/>
          </a:p>
        </p:txBody>
      </p:sp>
      <p:pic>
        <p:nvPicPr>
          <p:cNvPr id="20483" name="Picture 8" descr="powwo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646113"/>
            <a:ext cx="2841625" cy="373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60997" y="1434770"/>
            <a:ext cx="5965825" cy="3600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2800" dirty="0"/>
              <a:t>Consult the four winds, and your neighbouring classmates, as to:</a:t>
            </a:r>
            <a:br>
              <a:rPr lang="en-ZA" sz="2800" dirty="0"/>
            </a:br>
            <a:r>
              <a:rPr lang="en-ZA" sz="28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is it probably not easy to automate conversion from sequential code (e.g. BASIC or std C program) to parallel code?</a:t>
            </a:r>
          </a:p>
          <a:p>
            <a:pPr>
              <a:defRPr/>
            </a:pPr>
            <a:endParaRPr lang="en-ZA" sz="2000" dirty="0"/>
          </a:p>
          <a:p>
            <a:pPr>
              <a:defRPr/>
            </a:pPr>
            <a:r>
              <a:rPr lang="en-ZA" sz="2000" dirty="0"/>
              <a:t>HINT: Perhaps start by clarifying the difference between sequential and parallel code.</a:t>
            </a:r>
            <a:endParaRPr lang="en-US" sz="2000" dirty="0"/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463324" y="5581849"/>
            <a:ext cx="85105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2000" b="1" dirty="0"/>
              <a:t>PS:</a:t>
            </a:r>
            <a:r>
              <a:rPr lang="en-ZA" sz="2000" dirty="0"/>
              <a:t> You’re also welcome to get up, stretch, move about, infiltrate a more intelligent-looking tribe,  and so on. Note approx. </a:t>
            </a:r>
            <a:r>
              <a:rPr lang="en-ZA" sz="2000" dirty="0">
                <a:solidFill>
                  <a:srgbClr val="66FFFF"/>
                </a:solidFill>
              </a:rPr>
              <a:t>5 min. time limit!</a:t>
            </a:r>
            <a:endParaRPr lang="en-US" sz="2000" dirty="0">
              <a:solidFill>
                <a:srgbClr val="66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970274" y="4521901"/>
            <a:ext cx="1295400" cy="1266825"/>
            <a:chOff x="6970274" y="4521901"/>
            <a:chExt cx="1295400" cy="1266825"/>
          </a:xfrm>
        </p:grpSpPr>
        <p:pic>
          <p:nvPicPr>
            <p:cNvPr id="5122" name="Picture 2" descr="C:\Users\swinberg\Documents\ACTIVE\EEE4084F\2013\LECTURES\Lecture02\Images\clock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274" y="4521901"/>
              <a:ext cx="1295400" cy="1266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487" name="Straight Arrow Connector 13"/>
            <p:cNvCxnSpPr>
              <a:cxnSpLocks noChangeShapeType="1"/>
            </p:cNvCxnSpPr>
            <p:nvPr/>
          </p:nvCxnSpPr>
          <p:spPr bwMode="auto">
            <a:xfrm rot="16200000" flipH="1">
              <a:off x="7525544" y="5233194"/>
              <a:ext cx="381000" cy="21113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8202613" y="4805363"/>
            <a:ext cx="688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dirty="0"/>
              <a:t>Time</a:t>
            </a:r>
          </a:p>
          <a:p>
            <a:r>
              <a:rPr lang="en-ZA" dirty="0"/>
              <a:t>limit</a:t>
            </a:r>
            <a:endParaRPr lang="en-US" dirty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981852" y="4811713"/>
            <a:ext cx="736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ZA" dirty="0"/>
              <a:t>TIME</a:t>
            </a:r>
          </a:p>
          <a:p>
            <a:pPr algn="ctr"/>
            <a:r>
              <a:rPr lang="en-ZA" dirty="0"/>
              <a:t>UP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4175" y="5014913"/>
            <a:ext cx="42433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ZA" sz="2000" dirty="0">
                <a:solidFill>
                  <a:srgbClr val="FF6600"/>
                </a:solidFill>
              </a:rPr>
              <a:t>Next slide provides some reasons...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9868" y="6439566"/>
            <a:ext cx="78719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* It’s a term from North </a:t>
            </a:r>
            <a:r>
              <a:rPr lang="en-US" sz="1200" dirty="0"/>
              <a:t>America's Native </a:t>
            </a:r>
            <a:r>
              <a:rPr lang="en-US" sz="1200" dirty="0" smtClean="0"/>
              <a:t>people used to refer to a cultural gathering.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268" y="418703"/>
            <a:ext cx="5209004" cy="129797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ZA" dirty="0" smtClean="0"/>
              <a:t>Return from the</a:t>
            </a:r>
            <a:br>
              <a:rPr lang="en-ZA" dirty="0" smtClean="0"/>
            </a:br>
            <a:r>
              <a:rPr lang="en-ZA" dirty="0" smtClean="0"/>
              <a:t>Powwow</a:t>
            </a:r>
            <a:endParaRPr lang="en-US" dirty="0"/>
          </a:p>
        </p:txBody>
      </p:sp>
      <p:pic>
        <p:nvPicPr>
          <p:cNvPr id="21507" name="Picture 8" descr="powwo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3135" y="464675"/>
            <a:ext cx="2841625" cy="373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35965" y="1981478"/>
            <a:ext cx="565917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What the winds decree…</a:t>
            </a:r>
          </a:p>
        </p:txBody>
      </p:sp>
      <p:pic>
        <p:nvPicPr>
          <p:cNvPr id="21509" name="Picture 6" descr="Four_Wind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698" y="3974701"/>
            <a:ext cx="5204573" cy="249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6257" y="4549926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Data hazards</a:t>
            </a:r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5861220" y="3520117"/>
            <a:ext cx="158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Timing issues</a:t>
            </a:r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1058400" y="3946245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Deciding how to break-up data to distribute</a:t>
            </a:r>
            <a:endParaRPr lang="en-ZA" dirty="0"/>
          </a:p>
        </p:txBody>
      </p:sp>
      <p:sp>
        <p:nvSpPr>
          <p:cNvPr id="7" name="TextBox 6"/>
          <p:cNvSpPr txBox="1"/>
          <p:nvPr/>
        </p:nvSpPr>
        <p:spPr>
          <a:xfrm>
            <a:off x="1120543" y="2943069"/>
            <a:ext cx="545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Deciding when to implement semaphores and locks</a:t>
            </a:r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3171286" y="4434518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When code needs to block and when not</a:t>
            </a:r>
            <a:endParaRPr lang="en-ZA" dirty="0"/>
          </a:p>
        </p:txBody>
      </p:sp>
      <p:sp>
        <p:nvSpPr>
          <p:cNvPr id="9" name="TextBox 8"/>
          <p:cNvSpPr txBox="1"/>
          <p:nvPr/>
        </p:nvSpPr>
        <p:spPr>
          <a:xfrm>
            <a:off x="880847" y="3466850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How to split-up a loop into parallel parts</a:t>
            </a:r>
            <a:endParaRPr lang="en-ZA" dirty="0"/>
          </a:p>
        </p:txBody>
      </p:sp>
      <p:sp>
        <p:nvSpPr>
          <p:cNvPr id="10" name="TextBox 9"/>
          <p:cNvSpPr txBox="1"/>
          <p:nvPr/>
        </p:nvSpPr>
        <p:spPr>
          <a:xfrm>
            <a:off x="4103441" y="5091464"/>
            <a:ext cx="4134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Having to convert clocks of statements</a:t>
            </a:r>
          </a:p>
          <a:p>
            <a:r>
              <a:rPr lang="en-ZA" dirty="0" smtClean="0"/>
              <a:t>or functions in inter process calls</a:t>
            </a:r>
            <a:endParaRPr lang="en-ZA" dirty="0"/>
          </a:p>
        </p:txBody>
      </p:sp>
      <p:sp>
        <p:nvSpPr>
          <p:cNvPr id="11" name="TextBox 10"/>
          <p:cNvSpPr txBox="1"/>
          <p:nvPr/>
        </p:nvSpPr>
        <p:spPr>
          <a:xfrm>
            <a:off x="454719" y="5126975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Figuring out timing dependencies</a:t>
            </a:r>
            <a:endParaRPr lang="en-ZA" dirty="0"/>
          </a:p>
        </p:txBody>
      </p:sp>
      <p:pic>
        <p:nvPicPr>
          <p:cNvPr id="6146" name="Picture 2" descr="C:\Users\swinberg\Documents\ACTIVE\EEE4084F\2013\LECTURES\Lecture02\Images\wind-go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10" y="280767"/>
            <a:ext cx="21907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389" y="359518"/>
            <a:ext cx="7024744" cy="1320429"/>
          </a:xfrm>
        </p:spPr>
        <p:txBody>
          <a:bodyPr>
            <a:normAutofit/>
          </a:bodyPr>
          <a:lstStyle/>
          <a:p>
            <a:r>
              <a:rPr lang="en-ZA" dirty="0" smtClean="0"/>
              <a:t>Some</a:t>
            </a:r>
            <a:br>
              <a:rPr lang="en-ZA" dirty="0" smtClean="0"/>
            </a:br>
            <a:r>
              <a:rPr lang="en-ZA" dirty="0"/>
              <a:t> </a:t>
            </a:r>
            <a:r>
              <a:rPr lang="en-ZA" dirty="0" smtClean="0"/>
              <a:t> thoughts</a:t>
            </a:r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783193" y="2330508"/>
            <a:ext cx="4515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Difficulty in figuring out data dependencies</a:t>
            </a:r>
            <a:endParaRPr lang="en-ZA" dirty="0"/>
          </a:p>
        </p:txBody>
      </p:sp>
      <p:sp>
        <p:nvSpPr>
          <p:cNvPr id="12" name="Rectangle 11"/>
          <p:cNvSpPr/>
          <p:nvPr/>
        </p:nvSpPr>
        <p:spPr>
          <a:xfrm>
            <a:off x="4699591" y="564372"/>
            <a:ext cx="42948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ZA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why </a:t>
            </a:r>
            <a:r>
              <a:rPr lang="en-ZA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 probably not easy to automate conversion from sequential code (e.g. BASIC or </a:t>
            </a:r>
            <a:r>
              <a:rPr lang="en-ZA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</a:t>
            </a:r>
            <a:r>
              <a:rPr lang="en-ZA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parallel </a:t>
            </a:r>
            <a:r>
              <a:rPr lang="en-ZA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code.</a:t>
            </a:r>
            <a:endParaRPr lang="en-ZA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940270" y="3836182"/>
            <a:ext cx="5507666" cy="266667"/>
          </a:xfrm>
          <a:custGeom>
            <a:avLst/>
            <a:gdLst>
              <a:gd name="connsiteX0" fmla="*/ 0 w 5507666"/>
              <a:gd name="connsiteY0" fmla="*/ 148856 h 266667"/>
              <a:gd name="connsiteX1" fmla="*/ 95693 w 5507666"/>
              <a:gd name="connsiteY1" fmla="*/ 138223 h 266667"/>
              <a:gd name="connsiteX2" fmla="*/ 244549 w 5507666"/>
              <a:gd name="connsiteY2" fmla="*/ 85060 h 266667"/>
              <a:gd name="connsiteX3" fmla="*/ 808075 w 5507666"/>
              <a:gd name="connsiteY3" fmla="*/ 74428 h 266667"/>
              <a:gd name="connsiteX4" fmla="*/ 914400 w 5507666"/>
              <a:gd name="connsiteY4" fmla="*/ 127590 h 266667"/>
              <a:gd name="connsiteX5" fmla="*/ 1010093 w 5507666"/>
              <a:gd name="connsiteY5" fmla="*/ 191386 h 266667"/>
              <a:gd name="connsiteX6" fmla="*/ 1265275 w 5507666"/>
              <a:gd name="connsiteY6" fmla="*/ 159488 h 266667"/>
              <a:gd name="connsiteX7" fmla="*/ 1488559 w 5507666"/>
              <a:gd name="connsiteY7" fmla="*/ 63795 h 266667"/>
              <a:gd name="connsiteX8" fmla="*/ 1743740 w 5507666"/>
              <a:gd name="connsiteY8" fmla="*/ 0 h 266667"/>
              <a:gd name="connsiteX9" fmla="*/ 1850066 w 5507666"/>
              <a:gd name="connsiteY9" fmla="*/ 21265 h 266667"/>
              <a:gd name="connsiteX10" fmla="*/ 1913861 w 5507666"/>
              <a:gd name="connsiteY10" fmla="*/ 106325 h 266667"/>
              <a:gd name="connsiteX11" fmla="*/ 1956391 w 5507666"/>
              <a:gd name="connsiteY11" fmla="*/ 116958 h 266667"/>
              <a:gd name="connsiteX12" fmla="*/ 1977656 w 5507666"/>
              <a:gd name="connsiteY12" fmla="*/ 148856 h 266667"/>
              <a:gd name="connsiteX13" fmla="*/ 2041452 w 5507666"/>
              <a:gd name="connsiteY13" fmla="*/ 159488 h 266667"/>
              <a:gd name="connsiteX14" fmla="*/ 2296633 w 5507666"/>
              <a:gd name="connsiteY14" fmla="*/ 170121 h 266667"/>
              <a:gd name="connsiteX15" fmla="*/ 2860159 w 5507666"/>
              <a:gd name="connsiteY15" fmla="*/ 148856 h 266667"/>
              <a:gd name="connsiteX16" fmla="*/ 3072810 w 5507666"/>
              <a:gd name="connsiteY16" fmla="*/ 159488 h 266667"/>
              <a:gd name="connsiteX17" fmla="*/ 3094075 w 5507666"/>
              <a:gd name="connsiteY17" fmla="*/ 191386 h 266667"/>
              <a:gd name="connsiteX18" fmla="*/ 3125973 w 5507666"/>
              <a:gd name="connsiteY18" fmla="*/ 202018 h 266667"/>
              <a:gd name="connsiteX19" fmla="*/ 3338624 w 5507666"/>
              <a:gd name="connsiteY19" fmla="*/ 180753 h 266667"/>
              <a:gd name="connsiteX20" fmla="*/ 3615070 w 5507666"/>
              <a:gd name="connsiteY20" fmla="*/ 159488 h 266667"/>
              <a:gd name="connsiteX21" fmla="*/ 3795824 w 5507666"/>
              <a:gd name="connsiteY21" fmla="*/ 138223 h 266667"/>
              <a:gd name="connsiteX22" fmla="*/ 4167963 w 5507666"/>
              <a:gd name="connsiteY22" fmla="*/ 159488 h 266667"/>
              <a:gd name="connsiteX23" fmla="*/ 4231759 w 5507666"/>
              <a:gd name="connsiteY23" fmla="*/ 170121 h 266667"/>
              <a:gd name="connsiteX24" fmla="*/ 4295554 w 5507666"/>
              <a:gd name="connsiteY24" fmla="*/ 223283 h 266667"/>
              <a:gd name="connsiteX25" fmla="*/ 4327452 w 5507666"/>
              <a:gd name="connsiteY25" fmla="*/ 244549 h 266667"/>
              <a:gd name="connsiteX26" fmla="*/ 4497573 w 5507666"/>
              <a:gd name="connsiteY26" fmla="*/ 265814 h 266667"/>
              <a:gd name="connsiteX27" fmla="*/ 4742121 w 5507666"/>
              <a:gd name="connsiteY27" fmla="*/ 255181 h 266667"/>
              <a:gd name="connsiteX28" fmla="*/ 5092996 w 5507666"/>
              <a:gd name="connsiteY28" fmla="*/ 265814 h 266667"/>
              <a:gd name="connsiteX29" fmla="*/ 5507666 w 5507666"/>
              <a:gd name="connsiteY29" fmla="*/ 265814 h 26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507666" h="266667">
                <a:moveTo>
                  <a:pt x="0" y="148856"/>
                </a:moveTo>
                <a:cubicBezTo>
                  <a:pt x="31898" y="145312"/>
                  <a:pt x="64638" y="146324"/>
                  <a:pt x="95693" y="138223"/>
                </a:cubicBezTo>
                <a:cubicBezTo>
                  <a:pt x="146675" y="124923"/>
                  <a:pt x="192071" y="89760"/>
                  <a:pt x="244549" y="85060"/>
                </a:cubicBezTo>
                <a:cubicBezTo>
                  <a:pt x="431676" y="68303"/>
                  <a:pt x="620233" y="77972"/>
                  <a:pt x="808075" y="74428"/>
                </a:cubicBezTo>
                <a:cubicBezTo>
                  <a:pt x="843517" y="92149"/>
                  <a:pt x="883959" y="102223"/>
                  <a:pt x="914400" y="127590"/>
                </a:cubicBezTo>
                <a:cubicBezTo>
                  <a:pt x="986806" y="187928"/>
                  <a:pt x="951935" y="171999"/>
                  <a:pt x="1010093" y="191386"/>
                </a:cubicBezTo>
                <a:cubicBezTo>
                  <a:pt x="1095154" y="180753"/>
                  <a:pt x="1182447" y="181576"/>
                  <a:pt x="1265275" y="159488"/>
                </a:cubicBezTo>
                <a:cubicBezTo>
                  <a:pt x="1343516" y="138624"/>
                  <a:pt x="1409156" y="79676"/>
                  <a:pt x="1488559" y="63795"/>
                </a:cubicBezTo>
                <a:cubicBezTo>
                  <a:pt x="1645486" y="32410"/>
                  <a:pt x="1560131" y="52459"/>
                  <a:pt x="1743740" y="0"/>
                </a:cubicBezTo>
                <a:cubicBezTo>
                  <a:pt x="1779182" y="7088"/>
                  <a:pt x="1816845" y="7027"/>
                  <a:pt x="1850066" y="21265"/>
                </a:cubicBezTo>
                <a:cubicBezTo>
                  <a:pt x="1938157" y="59018"/>
                  <a:pt x="1856471" y="58500"/>
                  <a:pt x="1913861" y="106325"/>
                </a:cubicBezTo>
                <a:cubicBezTo>
                  <a:pt x="1925087" y="115680"/>
                  <a:pt x="1942214" y="113414"/>
                  <a:pt x="1956391" y="116958"/>
                </a:cubicBezTo>
                <a:cubicBezTo>
                  <a:pt x="1963479" y="127591"/>
                  <a:pt x="1966226" y="143141"/>
                  <a:pt x="1977656" y="148856"/>
                </a:cubicBezTo>
                <a:cubicBezTo>
                  <a:pt x="1996939" y="158497"/>
                  <a:pt x="2019941" y="158054"/>
                  <a:pt x="2041452" y="159488"/>
                </a:cubicBezTo>
                <a:cubicBezTo>
                  <a:pt x="2126398" y="165151"/>
                  <a:pt x="2211573" y="166577"/>
                  <a:pt x="2296633" y="170121"/>
                </a:cubicBezTo>
                <a:cubicBezTo>
                  <a:pt x="2484475" y="163033"/>
                  <a:pt x="2672201" y="151431"/>
                  <a:pt x="2860159" y="148856"/>
                </a:cubicBezTo>
                <a:cubicBezTo>
                  <a:pt x="2931125" y="147884"/>
                  <a:pt x="3002983" y="146792"/>
                  <a:pt x="3072810" y="159488"/>
                </a:cubicBezTo>
                <a:cubicBezTo>
                  <a:pt x="3085383" y="161774"/>
                  <a:pt x="3084096" y="183403"/>
                  <a:pt x="3094075" y="191386"/>
                </a:cubicBezTo>
                <a:cubicBezTo>
                  <a:pt x="3102827" y="198387"/>
                  <a:pt x="3115340" y="198474"/>
                  <a:pt x="3125973" y="202018"/>
                </a:cubicBezTo>
                <a:lnTo>
                  <a:pt x="3338624" y="180753"/>
                </a:lnTo>
                <a:cubicBezTo>
                  <a:pt x="3430697" y="172747"/>
                  <a:pt x="3523046" y="168048"/>
                  <a:pt x="3615070" y="159488"/>
                </a:cubicBezTo>
                <a:cubicBezTo>
                  <a:pt x="3675476" y="153869"/>
                  <a:pt x="3735573" y="145311"/>
                  <a:pt x="3795824" y="138223"/>
                </a:cubicBezTo>
                <a:lnTo>
                  <a:pt x="4167963" y="159488"/>
                </a:lnTo>
                <a:cubicBezTo>
                  <a:pt x="4189464" y="161061"/>
                  <a:pt x="4212476" y="160480"/>
                  <a:pt x="4231759" y="170121"/>
                </a:cubicBezTo>
                <a:cubicBezTo>
                  <a:pt x="4256517" y="182500"/>
                  <a:pt x="4273704" y="206289"/>
                  <a:pt x="4295554" y="223283"/>
                </a:cubicBezTo>
                <a:cubicBezTo>
                  <a:pt x="4305641" y="231129"/>
                  <a:pt x="4315706" y="239515"/>
                  <a:pt x="4327452" y="244549"/>
                </a:cubicBezTo>
                <a:cubicBezTo>
                  <a:pt x="4367968" y="261913"/>
                  <a:pt x="4482223" y="264535"/>
                  <a:pt x="4497573" y="265814"/>
                </a:cubicBezTo>
                <a:cubicBezTo>
                  <a:pt x="4579089" y="262270"/>
                  <a:pt x="4660528" y="255181"/>
                  <a:pt x="4742121" y="255181"/>
                </a:cubicBezTo>
                <a:cubicBezTo>
                  <a:pt x="4859133" y="255181"/>
                  <a:pt x="4975995" y="264189"/>
                  <a:pt x="5092996" y="265814"/>
                </a:cubicBezTo>
                <a:cubicBezTo>
                  <a:pt x="5231206" y="267734"/>
                  <a:pt x="5369443" y="265814"/>
                  <a:pt x="5507666" y="26581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674457" y="4718643"/>
            <a:ext cx="5773479" cy="265814"/>
          </a:xfrm>
          <a:custGeom>
            <a:avLst/>
            <a:gdLst>
              <a:gd name="connsiteX0" fmla="*/ 0 w 5773479"/>
              <a:gd name="connsiteY0" fmla="*/ 127590 h 265814"/>
              <a:gd name="connsiteX1" fmla="*/ 818707 w 5773479"/>
              <a:gd name="connsiteY1" fmla="*/ 0 h 265814"/>
              <a:gd name="connsiteX2" fmla="*/ 1116418 w 5773479"/>
              <a:gd name="connsiteY2" fmla="*/ 10632 h 265814"/>
              <a:gd name="connsiteX3" fmla="*/ 1212111 w 5773479"/>
              <a:gd name="connsiteY3" fmla="*/ 74428 h 265814"/>
              <a:gd name="connsiteX4" fmla="*/ 1265274 w 5773479"/>
              <a:gd name="connsiteY4" fmla="*/ 116958 h 265814"/>
              <a:gd name="connsiteX5" fmla="*/ 1499190 w 5773479"/>
              <a:gd name="connsiteY5" fmla="*/ 212651 h 265814"/>
              <a:gd name="connsiteX6" fmla="*/ 1594883 w 5773479"/>
              <a:gd name="connsiteY6" fmla="*/ 233916 h 265814"/>
              <a:gd name="connsiteX7" fmla="*/ 1765004 w 5773479"/>
              <a:gd name="connsiteY7" fmla="*/ 265814 h 265814"/>
              <a:gd name="connsiteX8" fmla="*/ 2073348 w 5773479"/>
              <a:gd name="connsiteY8" fmla="*/ 202018 h 265814"/>
              <a:gd name="connsiteX9" fmla="*/ 2264734 w 5773479"/>
              <a:gd name="connsiteY9" fmla="*/ 106325 h 265814"/>
              <a:gd name="connsiteX10" fmla="*/ 2424223 w 5773479"/>
              <a:gd name="connsiteY10" fmla="*/ 95693 h 265814"/>
              <a:gd name="connsiteX11" fmla="*/ 2530548 w 5773479"/>
              <a:gd name="connsiteY11" fmla="*/ 85060 h 265814"/>
              <a:gd name="connsiteX12" fmla="*/ 2690037 w 5773479"/>
              <a:gd name="connsiteY12" fmla="*/ 138223 h 265814"/>
              <a:gd name="connsiteX13" fmla="*/ 2817627 w 5773479"/>
              <a:gd name="connsiteY13" fmla="*/ 180753 h 265814"/>
              <a:gd name="connsiteX14" fmla="*/ 3168502 w 5773479"/>
              <a:gd name="connsiteY14" fmla="*/ 159488 h 265814"/>
              <a:gd name="connsiteX15" fmla="*/ 3232297 w 5773479"/>
              <a:gd name="connsiteY15" fmla="*/ 138223 h 265814"/>
              <a:gd name="connsiteX16" fmla="*/ 3338623 w 5773479"/>
              <a:gd name="connsiteY16" fmla="*/ 127590 h 265814"/>
              <a:gd name="connsiteX17" fmla="*/ 3498111 w 5773479"/>
              <a:gd name="connsiteY17" fmla="*/ 106325 h 265814"/>
              <a:gd name="connsiteX18" fmla="*/ 3976576 w 5773479"/>
              <a:gd name="connsiteY18" fmla="*/ 127590 h 265814"/>
              <a:gd name="connsiteX19" fmla="*/ 4029739 w 5773479"/>
              <a:gd name="connsiteY19" fmla="*/ 148856 h 265814"/>
              <a:gd name="connsiteX20" fmla="*/ 4136065 w 5773479"/>
              <a:gd name="connsiteY20" fmla="*/ 180753 h 265814"/>
              <a:gd name="connsiteX21" fmla="*/ 4348716 w 5773479"/>
              <a:gd name="connsiteY21" fmla="*/ 202018 h 265814"/>
              <a:gd name="connsiteX22" fmla="*/ 5486400 w 5773479"/>
              <a:gd name="connsiteY22" fmla="*/ 170121 h 265814"/>
              <a:gd name="connsiteX23" fmla="*/ 5773479 w 5773479"/>
              <a:gd name="connsiteY23" fmla="*/ 159488 h 26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773479" h="265814">
                <a:moveTo>
                  <a:pt x="0" y="127590"/>
                </a:moveTo>
                <a:cubicBezTo>
                  <a:pt x="65635" y="116230"/>
                  <a:pt x="641626" y="6682"/>
                  <a:pt x="818707" y="0"/>
                </a:cubicBezTo>
                <a:lnTo>
                  <a:pt x="1116418" y="10632"/>
                </a:lnTo>
                <a:cubicBezTo>
                  <a:pt x="1148316" y="31897"/>
                  <a:pt x="1180915" y="52145"/>
                  <a:pt x="1212111" y="74428"/>
                </a:cubicBezTo>
                <a:cubicBezTo>
                  <a:pt x="1230578" y="87619"/>
                  <a:pt x="1245436" y="105937"/>
                  <a:pt x="1265274" y="116958"/>
                </a:cubicBezTo>
                <a:cubicBezTo>
                  <a:pt x="1333492" y="154856"/>
                  <a:pt x="1421969" y="191201"/>
                  <a:pt x="1499190" y="212651"/>
                </a:cubicBezTo>
                <a:cubicBezTo>
                  <a:pt x="1530674" y="221397"/>
                  <a:pt x="1563311" y="225497"/>
                  <a:pt x="1594883" y="233916"/>
                </a:cubicBezTo>
                <a:cubicBezTo>
                  <a:pt x="1731504" y="270348"/>
                  <a:pt x="1574348" y="246748"/>
                  <a:pt x="1765004" y="265814"/>
                </a:cubicBezTo>
                <a:cubicBezTo>
                  <a:pt x="1867785" y="244549"/>
                  <a:pt x="1972529" y="231202"/>
                  <a:pt x="2073348" y="202018"/>
                </a:cubicBezTo>
                <a:cubicBezTo>
                  <a:pt x="2220879" y="159312"/>
                  <a:pt x="2115298" y="137458"/>
                  <a:pt x="2264734" y="106325"/>
                </a:cubicBezTo>
                <a:cubicBezTo>
                  <a:pt x="2316895" y="95458"/>
                  <a:pt x="2371112" y="99942"/>
                  <a:pt x="2424223" y="95693"/>
                </a:cubicBezTo>
                <a:cubicBezTo>
                  <a:pt x="2459728" y="92853"/>
                  <a:pt x="2495106" y="88604"/>
                  <a:pt x="2530548" y="85060"/>
                </a:cubicBezTo>
                <a:cubicBezTo>
                  <a:pt x="2772429" y="109249"/>
                  <a:pt x="2537081" y="66244"/>
                  <a:pt x="2690037" y="138223"/>
                </a:cubicBezTo>
                <a:cubicBezTo>
                  <a:pt x="2730601" y="157312"/>
                  <a:pt x="2817627" y="180753"/>
                  <a:pt x="2817627" y="180753"/>
                </a:cubicBezTo>
                <a:cubicBezTo>
                  <a:pt x="2934585" y="173665"/>
                  <a:pt x="3051941" y="171443"/>
                  <a:pt x="3168502" y="159488"/>
                </a:cubicBezTo>
                <a:cubicBezTo>
                  <a:pt x="3190800" y="157201"/>
                  <a:pt x="3210266" y="142354"/>
                  <a:pt x="3232297" y="138223"/>
                </a:cubicBezTo>
                <a:cubicBezTo>
                  <a:pt x="3267306" y="131659"/>
                  <a:pt x="3303258" y="131834"/>
                  <a:pt x="3338623" y="127590"/>
                </a:cubicBezTo>
                <a:cubicBezTo>
                  <a:pt x="3391874" y="121200"/>
                  <a:pt x="3444948" y="113413"/>
                  <a:pt x="3498111" y="106325"/>
                </a:cubicBezTo>
                <a:cubicBezTo>
                  <a:pt x="3657599" y="113413"/>
                  <a:pt x="3817439" y="114859"/>
                  <a:pt x="3976576" y="127590"/>
                </a:cubicBezTo>
                <a:cubicBezTo>
                  <a:pt x="3995601" y="129112"/>
                  <a:pt x="4011632" y="142820"/>
                  <a:pt x="4029739" y="148856"/>
                </a:cubicBezTo>
                <a:cubicBezTo>
                  <a:pt x="4064843" y="160557"/>
                  <a:pt x="4099566" y="174670"/>
                  <a:pt x="4136065" y="180753"/>
                </a:cubicBezTo>
                <a:cubicBezTo>
                  <a:pt x="4206333" y="192464"/>
                  <a:pt x="4277832" y="194930"/>
                  <a:pt x="4348716" y="202018"/>
                </a:cubicBezTo>
                <a:lnTo>
                  <a:pt x="5486400" y="170121"/>
                </a:lnTo>
                <a:cubicBezTo>
                  <a:pt x="5833665" y="157719"/>
                  <a:pt x="5551973" y="159488"/>
                  <a:pt x="5773479" y="15948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275906" y="3083138"/>
            <a:ext cx="7176977" cy="510363"/>
          </a:xfrm>
          <a:custGeom>
            <a:avLst/>
            <a:gdLst>
              <a:gd name="connsiteX0" fmla="*/ 0 w 7176977"/>
              <a:gd name="connsiteY0" fmla="*/ 435935 h 510363"/>
              <a:gd name="connsiteX1" fmla="*/ 478465 w 7176977"/>
              <a:gd name="connsiteY1" fmla="*/ 180754 h 510363"/>
              <a:gd name="connsiteX2" fmla="*/ 712381 w 7176977"/>
              <a:gd name="connsiteY2" fmla="*/ 138223 h 510363"/>
              <a:gd name="connsiteX3" fmla="*/ 861237 w 7176977"/>
              <a:gd name="connsiteY3" fmla="*/ 116958 h 510363"/>
              <a:gd name="connsiteX4" fmla="*/ 925033 w 7176977"/>
              <a:gd name="connsiteY4" fmla="*/ 138223 h 510363"/>
              <a:gd name="connsiteX5" fmla="*/ 1116419 w 7176977"/>
              <a:gd name="connsiteY5" fmla="*/ 340242 h 510363"/>
              <a:gd name="connsiteX6" fmla="*/ 1180214 w 7176977"/>
              <a:gd name="connsiteY6" fmla="*/ 404037 h 510363"/>
              <a:gd name="connsiteX7" fmla="*/ 1286540 w 7176977"/>
              <a:gd name="connsiteY7" fmla="*/ 489098 h 510363"/>
              <a:gd name="connsiteX8" fmla="*/ 1350335 w 7176977"/>
              <a:gd name="connsiteY8" fmla="*/ 510363 h 510363"/>
              <a:gd name="connsiteX9" fmla="*/ 1531088 w 7176977"/>
              <a:gd name="connsiteY9" fmla="*/ 499730 h 510363"/>
              <a:gd name="connsiteX10" fmla="*/ 1786270 w 7176977"/>
              <a:gd name="connsiteY10" fmla="*/ 414670 h 510363"/>
              <a:gd name="connsiteX11" fmla="*/ 1935126 w 7176977"/>
              <a:gd name="connsiteY11" fmla="*/ 382772 h 510363"/>
              <a:gd name="connsiteX12" fmla="*/ 2105246 w 7176977"/>
              <a:gd name="connsiteY12" fmla="*/ 329609 h 510363"/>
              <a:gd name="connsiteX13" fmla="*/ 2328530 w 7176977"/>
              <a:gd name="connsiteY13" fmla="*/ 297712 h 510363"/>
              <a:gd name="connsiteX14" fmla="*/ 2551814 w 7176977"/>
              <a:gd name="connsiteY14" fmla="*/ 244549 h 510363"/>
              <a:gd name="connsiteX15" fmla="*/ 2668772 w 7176977"/>
              <a:gd name="connsiteY15" fmla="*/ 223284 h 510363"/>
              <a:gd name="connsiteX16" fmla="*/ 2796363 w 7176977"/>
              <a:gd name="connsiteY16" fmla="*/ 233916 h 510363"/>
              <a:gd name="connsiteX17" fmla="*/ 2828260 w 7176977"/>
              <a:gd name="connsiteY17" fmla="*/ 244549 h 510363"/>
              <a:gd name="connsiteX18" fmla="*/ 2923953 w 7176977"/>
              <a:gd name="connsiteY18" fmla="*/ 340242 h 510363"/>
              <a:gd name="connsiteX19" fmla="*/ 3051544 w 7176977"/>
              <a:gd name="connsiteY19" fmla="*/ 393405 h 510363"/>
              <a:gd name="connsiteX20" fmla="*/ 3689498 w 7176977"/>
              <a:gd name="connsiteY20" fmla="*/ 350875 h 510363"/>
              <a:gd name="connsiteX21" fmla="*/ 3902149 w 7176977"/>
              <a:gd name="connsiteY21" fmla="*/ 276447 h 510363"/>
              <a:gd name="connsiteX22" fmla="*/ 4082902 w 7176977"/>
              <a:gd name="connsiteY22" fmla="*/ 233916 h 510363"/>
              <a:gd name="connsiteX23" fmla="*/ 4412512 w 7176977"/>
              <a:gd name="connsiteY23" fmla="*/ 95693 h 510363"/>
              <a:gd name="connsiteX24" fmla="*/ 4731488 w 7176977"/>
              <a:gd name="connsiteY24" fmla="*/ 0 h 510363"/>
              <a:gd name="connsiteX25" fmla="*/ 4986670 w 7176977"/>
              <a:gd name="connsiteY25" fmla="*/ 21265 h 510363"/>
              <a:gd name="connsiteX26" fmla="*/ 5018567 w 7176977"/>
              <a:gd name="connsiteY26" fmla="*/ 63795 h 510363"/>
              <a:gd name="connsiteX27" fmla="*/ 5071730 w 7176977"/>
              <a:gd name="connsiteY27" fmla="*/ 106326 h 510363"/>
              <a:gd name="connsiteX28" fmla="*/ 5103628 w 7176977"/>
              <a:gd name="connsiteY28" fmla="*/ 138223 h 510363"/>
              <a:gd name="connsiteX29" fmla="*/ 5135526 w 7176977"/>
              <a:gd name="connsiteY29" fmla="*/ 148856 h 510363"/>
              <a:gd name="connsiteX30" fmla="*/ 5284381 w 7176977"/>
              <a:gd name="connsiteY30" fmla="*/ 170121 h 510363"/>
              <a:gd name="connsiteX31" fmla="*/ 6124353 w 7176977"/>
              <a:gd name="connsiteY31" fmla="*/ 159489 h 510363"/>
              <a:gd name="connsiteX32" fmla="*/ 6305107 w 7176977"/>
              <a:gd name="connsiteY32" fmla="*/ 138223 h 510363"/>
              <a:gd name="connsiteX33" fmla="*/ 6719777 w 7176977"/>
              <a:gd name="connsiteY33" fmla="*/ 148856 h 510363"/>
              <a:gd name="connsiteX34" fmla="*/ 6985591 w 7176977"/>
              <a:gd name="connsiteY34" fmla="*/ 116958 h 510363"/>
              <a:gd name="connsiteX35" fmla="*/ 7091916 w 7176977"/>
              <a:gd name="connsiteY35" fmla="*/ 74428 h 510363"/>
              <a:gd name="connsiteX36" fmla="*/ 7123814 w 7176977"/>
              <a:gd name="connsiteY36" fmla="*/ 53163 h 510363"/>
              <a:gd name="connsiteX37" fmla="*/ 7176977 w 7176977"/>
              <a:gd name="connsiteY37" fmla="*/ 42530 h 51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176977" h="510363">
                <a:moveTo>
                  <a:pt x="0" y="435935"/>
                </a:moveTo>
                <a:cubicBezTo>
                  <a:pt x="145477" y="348648"/>
                  <a:pt x="383402" y="204520"/>
                  <a:pt x="478465" y="180754"/>
                </a:cubicBezTo>
                <a:cubicBezTo>
                  <a:pt x="640611" y="140217"/>
                  <a:pt x="562434" y="153218"/>
                  <a:pt x="712381" y="138223"/>
                </a:cubicBezTo>
                <a:cubicBezTo>
                  <a:pt x="763679" y="125399"/>
                  <a:pt x="803226" y="113333"/>
                  <a:pt x="861237" y="116958"/>
                </a:cubicBezTo>
                <a:cubicBezTo>
                  <a:pt x="883609" y="118356"/>
                  <a:pt x="903768" y="131135"/>
                  <a:pt x="925033" y="138223"/>
                </a:cubicBezTo>
                <a:cubicBezTo>
                  <a:pt x="990782" y="236848"/>
                  <a:pt x="937262" y="161085"/>
                  <a:pt x="1116419" y="340242"/>
                </a:cubicBezTo>
                <a:lnTo>
                  <a:pt x="1180214" y="404037"/>
                </a:lnTo>
                <a:cubicBezTo>
                  <a:pt x="1233265" y="457088"/>
                  <a:pt x="1228680" y="465954"/>
                  <a:pt x="1286540" y="489098"/>
                </a:cubicBezTo>
                <a:cubicBezTo>
                  <a:pt x="1307352" y="497423"/>
                  <a:pt x="1350335" y="510363"/>
                  <a:pt x="1350335" y="510363"/>
                </a:cubicBezTo>
                <a:cubicBezTo>
                  <a:pt x="1410586" y="506819"/>
                  <a:pt x="1471503" y="509341"/>
                  <a:pt x="1531088" y="499730"/>
                </a:cubicBezTo>
                <a:cubicBezTo>
                  <a:pt x="1712817" y="470419"/>
                  <a:pt x="1634864" y="458830"/>
                  <a:pt x="1786270" y="414670"/>
                </a:cubicBezTo>
                <a:cubicBezTo>
                  <a:pt x="1834985" y="400461"/>
                  <a:pt x="1886094" y="395847"/>
                  <a:pt x="1935126" y="382772"/>
                </a:cubicBezTo>
                <a:cubicBezTo>
                  <a:pt x="1992531" y="367464"/>
                  <a:pt x="2047177" y="342164"/>
                  <a:pt x="2105246" y="329609"/>
                </a:cubicBezTo>
                <a:cubicBezTo>
                  <a:pt x="2178732" y="313720"/>
                  <a:pt x="2254674" y="311780"/>
                  <a:pt x="2328530" y="297712"/>
                </a:cubicBezTo>
                <a:cubicBezTo>
                  <a:pt x="2403687" y="283396"/>
                  <a:pt x="2477073" y="260899"/>
                  <a:pt x="2551814" y="244549"/>
                </a:cubicBezTo>
                <a:cubicBezTo>
                  <a:pt x="2590524" y="236081"/>
                  <a:pt x="2629786" y="230372"/>
                  <a:pt x="2668772" y="223284"/>
                </a:cubicBezTo>
                <a:cubicBezTo>
                  <a:pt x="2711302" y="226828"/>
                  <a:pt x="2754060" y="228276"/>
                  <a:pt x="2796363" y="233916"/>
                </a:cubicBezTo>
                <a:cubicBezTo>
                  <a:pt x="2807472" y="235397"/>
                  <a:pt x="2818756" y="238609"/>
                  <a:pt x="2828260" y="244549"/>
                </a:cubicBezTo>
                <a:cubicBezTo>
                  <a:pt x="2926216" y="305772"/>
                  <a:pt x="2840175" y="264842"/>
                  <a:pt x="2923953" y="340242"/>
                </a:cubicBezTo>
                <a:cubicBezTo>
                  <a:pt x="2979679" y="390396"/>
                  <a:pt x="2984477" y="382227"/>
                  <a:pt x="3051544" y="393405"/>
                </a:cubicBezTo>
                <a:cubicBezTo>
                  <a:pt x="3280184" y="484860"/>
                  <a:pt x="3153387" y="443801"/>
                  <a:pt x="3689498" y="350875"/>
                </a:cubicBezTo>
                <a:cubicBezTo>
                  <a:pt x="3763495" y="338049"/>
                  <a:pt x="3830163" y="297848"/>
                  <a:pt x="3902149" y="276447"/>
                </a:cubicBezTo>
                <a:cubicBezTo>
                  <a:pt x="3961479" y="258808"/>
                  <a:pt x="4022651" y="248093"/>
                  <a:pt x="4082902" y="233916"/>
                </a:cubicBezTo>
                <a:cubicBezTo>
                  <a:pt x="4545146" y="-9369"/>
                  <a:pt x="4083530" y="213187"/>
                  <a:pt x="4412512" y="95693"/>
                </a:cubicBezTo>
                <a:cubicBezTo>
                  <a:pt x="4709567" y="-10398"/>
                  <a:pt x="4455755" y="39390"/>
                  <a:pt x="4731488" y="0"/>
                </a:cubicBezTo>
                <a:cubicBezTo>
                  <a:pt x="4816549" y="7088"/>
                  <a:pt x="4903347" y="2749"/>
                  <a:pt x="4986670" y="21265"/>
                </a:cubicBezTo>
                <a:cubicBezTo>
                  <a:pt x="5003969" y="25109"/>
                  <a:pt x="5006037" y="51264"/>
                  <a:pt x="5018567" y="63795"/>
                </a:cubicBezTo>
                <a:cubicBezTo>
                  <a:pt x="5034614" y="79842"/>
                  <a:pt x="5054651" y="91382"/>
                  <a:pt x="5071730" y="106326"/>
                </a:cubicBezTo>
                <a:cubicBezTo>
                  <a:pt x="5083046" y="116228"/>
                  <a:pt x="5091117" y="129882"/>
                  <a:pt x="5103628" y="138223"/>
                </a:cubicBezTo>
                <a:cubicBezTo>
                  <a:pt x="5112954" y="144440"/>
                  <a:pt x="5124489" y="146908"/>
                  <a:pt x="5135526" y="148856"/>
                </a:cubicBezTo>
                <a:cubicBezTo>
                  <a:pt x="5184885" y="157567"/>
                  <a:pt x="5234763" y="163033"/>
                  <a:pt x="5284381" y="170121"/>
                </a:cubicBezTo>
                <a:lnTo>
                  <a:pt x="6124353" y="159489"/>
                </a:lnTo>
                <a:cubicBezTo>
                  <a:pt x="6184990" y="157594"/>
                  <a:pt x="6244450" y="139306"/>
                  <a:pt x="6305107" y="138223"/>
                </a:cubicBezTo>
                <a:lnTo>
                  <a:pt x="6719777" y="148856"/>
                </a:lnTo>
                <a:cubicBezTo>
                  <a:pt x="6839671" y="141803"/>
                  <a:pt x="6885575" y="150296"/>
                  <a:pt x="6985591" y="116958"/>
                </a:cubicBezTo>
                <a:cubicBezTo>
                  <a:pt x="7021804" y="104887"/>
                  <a:pt x="7057257" y="90424"/>
                  <a:pt x="7091916" y="74428"/>
                </a:cubicBezTo>
                <a:cubicBezTo>
                  <a:pt x="7103519" y="69073"/>
                  <a:pt x="7112068" y="58197"/>
                  <a:pt x="7123814" y="53163"/>
                </a:cubicBezTo>
                <a:cubicBezTo>
                  <a:pt x="7150630" y="41670"/>
                  <a:pt x="7156376" y="42530"/>
                  <a:pt x="7176977" y="425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880847" y="2380863"/>
            <a:ext cx="7174650" cy="637953"/>
          </a:xfrm>
          <a:custGeom>
            <a:avLst/>
            <a:gdLst>
              <a:gd name="connsiteX0" fmla="*/ 0 w 6666614"/>
              <a:gd name="connsiteY0" fmla="*/ 637953 h 637953"/>
              <a:gd name="connsiteX1" fmla="*/ 478465 w 6666614"/>
              <a:gd name="connsiteY1" fmla="*/ 318977 h 637953"/>
              <a:gd name="connsiteX2" fmla="*/ 914400 w 6666614"/>
              <a:gd name="connsiteY2" fmla="*/ 127591 h 637953"/>
              <a:gd name="connsiteX3" fmla="*/ 1329070 w 6666614"/>
              <a:gd name="connsiteY3" fmla="*/ 0 h 637953"/>
              <a:gd name="connsiteX4" fmla="*/ 1722474 w 6666614"/>
              <a:gd name="connsiteY4" fmla="*/ 85060 h 637953"/>
              <a:gd name="connsiteX5" fmla="*/ 1807535 w 6666614"/>
              <a:gd name="connsiteY5" fmla="*/ 170121 h 637953"/>
              <a:gd name="connsiteX6" fmla="*/ 1988288 w 6666614"/>
              <a:gd name="connsiteY6" fmla="*/ 318977 h 637953"/>
              <a:gd name="connsiteX7" fmla="*/ 2030818 w 6666614"/>
              <a:gd name="connsiteY7" fmla="*/ 329609 h 637953"/>
              <a:gd name="connsiteX8" fmla="*/ 2519916 w 6666614"/>
              <a:gd name="connsiteY8" fmla="*/ 318977 h 637953"/>
              <a:gd name="connsiteX9" fmla="*/ 3168502 w 6666614"/>
              <a:gd name="connsiteY9" fmla="*/ 138223 h 637953"/>
              <a:gd name="connsiteX10" fmla="*/ 3678865 w 6666614"/>
              <a:gd name="connsiteY10" fmla="*/ 53163 h 637953"/>
              <a:gd name="connsiteX11" fmla="*/ 3912781 w 6666614"/>
              <a:gd name="connsiteY11" fmla="*/ 10632 h 637953"/>
              <a:gd name="connsiteX12" fmla="*/ 3987209 w 6666614"/>
              <a:gd name="connsiteY12" fmla="*/ 21265 h 637953"/>
              <a:gd name="connsiteX13" fmla="*/ 4051004 w 6666614"/>
              <a:gd name="connsiteY13" fmla="*/ 53163 h 637953"/>
              <a:gd name="connsiteX14" fmla="*/ 4072270 w 6666614"/>
              <a:gd name="connsiteY14" fmla="*/ 85060 h 637953"/>
              <a:gd name="connsiteX15" fmla="*/ 4114800 w 6666614"/>
              <a:gd name="connsiteY15" fmla="*/ 138223 h 637953"/>
              <a:gd name="connsiteX16" fmla="*/ 4167963 w 6666614"/>
              <a:gd name="connsiteY16" fmla="*/ 223284 h 637953"/>
              <a:gd name="connsiteX17" fmla="*/ 4199860 w 6666614"/>
              <a:gd name="connsiteY17" fmla="*/ 244549 h 637953"/>
              <a:gd name="connsiteX18" fmla="*/ 4412511 w 6666614"/>
              <a:gd name="connsiteY18" fmla="*/ 382772 h 637953"/>
              <a:gd name="connsiteX19" fmla="*/ 5135525 w 6666614"/>
              <a:gd name="connsiteY19" fmla="*/ 350874 h 637953"/>
              <a:gd name="connsiteX20" fmla="*/ 5411972 w 6666614"/>
              <a:gd name="connsiteY20" fmla="*/ 244549 h 637953"/>
              <a:gd name="connsiteX21" fmla="*/ 5762846 w 6666614"/>
              <a:gd name="connsiteY21" fmla="*/ 212651 h 637953"/>
              <a:gd name="connsiteX22" fmla="*/ 6049925 w 6666614"/>
              <a:gd name="connsiteY22" fmla="*/ 244549 h 637953"/>
              <a:gd name="connsiteX23" fmla="*/ 6071191 w 6666614"/>
              <a:gd name="connsiteY23" fmla="*/ 297711 h 637953"/>
              <a:gd name="connsiteX24" fmla="*/ 6177516 w 6666614"/>
              <a:gd name="connsiteY24" fmla="*/ 372139 h 637953"/>
              <a:gd name="connsiteX25" fmla="*/ 6220046 w 6666614"/>
              <a:gd name="connsiteY25" fmla="*/ 414670 h 637953"/>
              <a:gd name="connsiteX26" fmla="*/ 6379535 w 6666614"/>
              <a:gd name="connsiteY26" fmla="*/ 372139 h 637953"/>
              <a:gd name="connsiteX27" fmla="*/ 6422065 w 6666614"/>
              <a:gd name="connsiteY27" fmla="*/ 308344 h 637953"/>
              <a:gd name="connsiteX28" fmla="*/ 6517758 w 6666614"/>
              <a:gd name="connsiteY28" fmla="*/ 148856 h 637953"/>
              <a:gd name="connsiteX29" fmla="*/ 6570921 w 6666614"/>
              <a:gd name="connsiteY29" fmla="*/ 106325 h 637953"/>
              <a:gd name="connsiteX30" fmla="*/ 6613451 w 6666614"/>
              <a:gd name="connsiteY30" fmla="*/ 53163 h 637953"/>
              <a:gd name="connsiteX31" fmla="*/ 6645349 w 6666614"/>
              <a:gd name="connsiteY31" fmla="*/ 42530 h 637953"/>
              <a:gd name="connsiteX32" fmla="*/ 6666614 w 6666614"/>
              <a:gd name="connsiteY32" fmla="*/ 31898 h 63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666614" h="637953">
                <a:moveTo>
                  <a:pt x="0" y="637953"/>
                </a:moveTo>
                <a:cubicBezTo>
                  <a:pt x="231944" y="521983"/>
                  <a:pt x="-81489" y="682456"/>
                  <a:pt x="478465" y="318977"/>
                </a:cubicBezTo>
                <a:cubicBezTo>
                  <a:pt x="708942" y="169369"/>
                  <a:pt x="643915" y="238244"/>
                  <a:pt x="914400" y="127591"/>
                </a:cubicBezTo>
                <a:cubicBezTo>
                  <a:pt x="1258968" y="-13368"/>
                  <a:pt x="1006440" y="35848"/>
                  <a:pt x="1329070" y="0"/>
                </a:cubicBezTo>
                <a:cubicBezTo>
                  <a:pt x="1460205" y="28353"/>
                  <a:pt x="1592315" y="52520"/>
                  <a:pt x="1722474" y="85060"/>
                </a:cubicBezTo>
                <a:cubicBezTo>
                  <a:pt x="1753861" y="92907"/>
                  <a:pt x="1797190" y="158835"/>
                  <a:pt x="1807535" y="170121"/>
                </a:cubicBezTo>
                <a:cubicBezTo>
                  <a:pt x="1864439" y="232198"/>
                  <a:pt x="1912694" y="273621"/>
                  <a:pt x="1988288" y="318977"/>
                </a:cubicBezTo>
                <a:cubicBezTo>
                  <a:pt x="2000818" y="326495"/>
                  <a:pt x="2016641" y="326065"/>
                  <a:pt x="2030818" y="329609"/>
                </a:cubicBezTo>
                <a:lnTo>
                  <a:pt x="2519916" y="318977"/>
                </a:lnTo>
                <a:cubicBezTo>
                  <a:pt x="2676727" y="303517"/>
                  <a:pt x="3048126" y="165451"/>
                  <a:pt x="3168502" y="138223"/>
                </a:cubicBezTo>
                <a:cubicBezTo>
                  <a:pt x="3336720" y="100174"/>
                  <a:pt x="3508877" y="82304"/>
                  <a:pt x="3678865" y="53163"/>
                </a:cubicBezTo>
                <a:cubicBezTo>
                  <a:pt x="3756976" y="39773"/>
                  <a:pt x="3912781" y="10632"/>
                  <a:pt x="3912781" y="10632"/>
                </a:cubicBezTo>
                <a:cubicBezTo>
                  <a:pt x="3937590" y="14176"/>
                  <a:pt x="3963256" y="13895"/>
                  <a:pt x="3987209" y="21265"/>
                </a:cubicBezTo>
                <a:cubicBezTo>
                  <a:pt x="4009933" y="28257"/>
                  <a:pt x="4031984" y="38898"/>
                  <a:pt x="4051004" y="53163"/>
                </a:cubicBezTo>
                <a:cubicBezTo>
                  <a:pt x="4061227" y="60830"/>
                  <a:pt x="4064603" y="74837"/>
                  <a:pt x="4072270" y="85060"/>
                </a:cubicBezTo>
                <a:cubicBezTo>
                  <a:pt x="4085886" y="103215"/>
                  <a:pt x="4101882" y="119564"/>
                  <a:pt x="4114800" y="138223"/>
                </a:cubicBezTo>
                <a:cubicBezTo>
                  <a:pt x="4133832" y="165714"/>
                  <a:pt x="4147076" y="197175"/>
                  <a:pt x="4167963" y="223284"/>
                </a:cubicBezTo>
                <a:cubicBezTo>
                  <a:pt x="4175946" y="233262"/>
                  <a:pt x="4189942" y="236491"/>
                  <a:pt x="4199860" y="244549"/>
                </a:cubicBezTo>
                <a:cubicBezTo>
                  <a:pt x="4367869" y="381056"/>
                  <a:pt x="4275738" y="343694"/>
                  <a:pt x="4412511" y="382772"/>
                </a:cubicBezTo>
                <a:cubicBezTo>
                  <a:pt x="4653516" y="372139"/>
                  <a:pt x="4896560" y="383922"/>
                  <a:pt x="5135525" y="350874"/>
                </a:cubicBezTo>
                <a:cubicBezTo>
                  <a:pt x="5233324" y="337349"/>
                  <a:pt x="5315555" y="265793"/>
                  <a:pt x="5411972" y="244549"/>
                </a:cubicBezTo>
                <a:cubicBezTo>
                  <a:pt x="5526661" y="219279"/>
                  <a:pt x="5645888" y="223284"/>
                  <a:pt x="5762846" y="212651"/>
                </a:cubicBezTo>
                <a:cubicBezTo>
                  <a:pt x="5858539" y="223284"/>
                  <a:pt x="5957110" y="218945"/>
                  <a:pt x="6049925" y="244549"/>
                </a:cubicBezTo>
                <a:cubicBezTo>
                  <a:pt x="6068324" y="249624"/>
                  <a:pt x="6060246" y="282075"/>
                  <a:pt x="6071191" y="297711"/>
                </a:cubicBezTo>
                <a:cubicBezTo>
                  <a:pt x="6110076" y="353261"/>
                  <a:pt x="6122235" y="350027"/>
                  <a:pt x="6177516" y="372139"/>
                </a:cubicBezTo>
                <a:cubicBezTo>
                  <a:pt x="6191693" y="386316"/>
                  <a:pt x="6204007" y="402641"/>
                  <a:pt x="6220046" y="414670"/>
                </a:cubicBezTo>
                <a:cubicBezTo>
                  <a:pt x="6286424" y="464453"/>
                  <a:pt x="6293137" y="419266"/>
                  <a:pt x="6379535" y="372139"/>
                </a:cubicBezTo>
                <a:cubicBezTo>
                  <a:pt x="6393712" y="350874"/>
                  <a:pt x="6408613" y="330075"/>
                  <a:pt x="6422065" y="308344"/>
                </a:cubicBezTo>
                <a:cubicBezTo>
                  <a:pt x="6454698" y="255629"/>
                  <a:pt x="6480981" y="198768"/>
                  <a:pt x="6517758" y="148856"/>
                </a:cubicBezTo>
                <a:cubicBezTo>
                  <a:pt x="6531220" y="130586"/>
                  <a:pt x="6554874" y="122372"/>
                  <a:pt x="6570921" y="106325"/>
                </a:cubicBezTo>
                <a:cubicBezTo>
                  <a:pt x="6586968" y="90278"/>
                  <a:pt x="6596221" y="67932"/>
                  <a:pt x="6613451" y="53163"/>
                </a:cubicBezTo>
                <a:cubicBezTo>
                  <a:pt x="6621961" y="45869"/>
                  <a:pt x="6634943" y="46692"/>
                  <a:pt x="6645349" y="42530"/>
                </a:cubicBezTo>
                <a:cubicBezTo>
                  <a:pt x="6652707" y="39587"/>
                  <a:pt x="6659526" y="35442"/>
                  <a:pt x="6666614" y="3189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83193" y="5091464"/>
            <a:ext cx="6914779" cy="510363"/>
          </a:xfrm>
          <a:custGeom>
            <a:avLst/>
            <a:gdLst>
              <a:gd name="connsiteX0" fmla="*/ 0 w 7176977"/>
              <a:gd name="connsiteY0" fmla="*/ 435935 h 510363"/>
              <a:gd name="connsiteX1" fmla="*/ 478465 w 7176977"/>
              <a:gd name="connsiteY1" fmla="*/ 180754 h 510363"/>
              <a:gd name="connsiteX2" fmla="*/ 712381 w 7176977"/>
              <a:gd name="connsiteY2" fmla="*/ 138223 h 510363"/>
              <a:gd name="connsiteX3" fmla="*/ 861237 w 7176977"/>
              <a:gd name="connsiteY3" fmla="*/ 116958 h 510363"/>
              <a:gd name="connsiteX4" fmla="*/ 925033 w 7176977"/>
              <a:gd name="connsiteY4" fmla="*/ 138223 h 510363"/>
              <a:gd name="connsiteX5" fmla="*/ 1116419 w 7176977"/>
              <a:gd name="connsiteY5" fmla="*/ 340242 h 510363"/>
              <a:gd name="connsiteX6" fmla="*/ 1180214 w 7176977"/>
              <a:gd name="connsiteY6" fmla="*/ 404037 h 510363"/>
              <a:gd name="connsiteX7" fmla="*/ 1286540 w 7176977"/>
              <a:gd name="connsiteY7" fmla="*/ 489098 h 510363"/>
              <a:gd name="connsiteX8" fmla="*/ 1350335 w 7176977"/>
              <a:gd name="connsiteY8" fmla="*/ 510363 h 510363"/>
              <a:gd name="connsiteX9" fmla="*/ 1531088 w 7176977"/>
              <a:gd name="connsiteY9" fmla="*/ 499730 h 510363"/>
              <a:gd name="connsiteX10" fmla="*/ 1786270 w 7176977"/>
              <a:gd name="connsiteY10" fmla="*/ 414670 h 510363"/>
              <a:gd name="connsiteX11" fmla="*/ 1935126 w 7176977"/>
              <a:gd name="connsiteY11" fmla="*/ 382772 h 510363"/>
              <a:gd name="connsiteX12" fmla="*/ 2105246 w 7176977"/>
              <a:gd name="connsiteY12" fmla="*/ 329609 h 510363"/>
              <a:gd name="connsiteX13" fmla="*/ 2328530 w 7176977"/>
              <a:gd name="connsiteY13" fmla="*/ 297712 h 510363"/>
              <a:gd name="connsiteX14" fmla="*/ 2551814 w 7176977"/>
              <a:gd name="connsiteY14" fmla="*/ 244549 h 510363"/>
              <a:gd name="connsiteX15" fmla="*/ 2668772 w 7176977"/>
              <a:gd name="connsiteY15" fmla="*/ 223284 h 510363"/>
              <a:gd name="connsiteX16" fmla="*/ 2796363 w 7176977"/>
              <a:gd name="connsiteY16" fmla="*/ 233916 h 510363"/>
              <a:gd name="connsiteX17" fmla="*/ 2828260 w 7176977"/>
              <a:gd name="connsiteY17" fmla="*/ 244549 h 510363"/>
              <a:gd name="connsiteX18" fmla="*/ 2923953 w 7176977"/>
              <a:gd name="connsiteY18" fmla="*/ 340242 h 510363"/>
              <a:gd name="connsiteX19" fmla="*/ 3051544 w 7176977"/>
              <a:gd name="connsiteY19" fmla="*/ 393405 h 510363"/>
              <a:gd name="connsiteX20" fmla="*/ 3689498 w 7176977"/>
              <a:gd name="connsiteY20" fmla="*/ 350875 h 510363"/>
              <a:gd name="connsiteX21" fmla="*/ 3902149 w 7176977"/>
              <a:gd name="connsiteY21" fmla="*/ 276447 h 510363"/>
              <a:gd name="connsiteX22" fmla="*/ 4082902 w 7176977"/>
              <a:gd name="connsiteY22" fmla="*/ 233916 h 510363"/>
              <a:gd name="connsiteX23" fmla="*/ 4412512 w 7176977"/>
              <a:gd name="connsiteY23" fmla="*/ 95693 h 510363"/>
              <a:gd name="connsiteX24" fmla="*/ 4731488 w 7176977"/>
              <a:gd name="connsiteY24" fmla="*/ 0 h 510363"/>
              <a:gd name="connsiteX25" fmla="*/ 4986670 w 7176977"/>
              <a:gd name="connsiteY25" fmla="*/ 21265 h 510363"/>
              <a:gd name="connsiteX26" fmla="*/ 5018567 w 7176977"/>
              <a:gd name="connsiteY26" fmla="*/ 63795 h 510363"/>
              <a:gd name="connsiteX27" fmla="*/ 5071730 w 7176977"/>
              <a:gd name="connsiteY27" fmla="*/ 106326 h 510363"/>
              <a:gd name="connsiteX28" fmla="*/ 5103628 w 7176977"/>
              <a:gd name="connsiteY28" fmla="*/ 138223 h 510363"/>
              <a:gd name="connsiteX29" fmla="*/ 5135526 w 7176977"/>
              <a:gd name="connsiteY29" fmla="*/ 148856 h 510363"/>
              <a:gd name="connsiteX30" fmla="*/ 5284381 w 7176977"/>
              <a:gd name="connsiteY30" fmla="*/ 170121 h 510363"/>
              <a:gd name="connsiteX31" fmla="*/ 6124353 w 7176977"/>
              <a:gd name="connsiteY31" fmla="*/ 159489 h 510363"/>
              <a:gd name="connsiteX32" fmla="*/ 6305107 w 7176977"/>
              <a:gd name="connsiteY32" fmla="*/ 138223 h 510363"/>
              <a:gd name="connsiteX33" fmla="*/ 6719777 w 7176977"/>
              <a:gd name="connsiteY33" fmla="*/ 148856 h 510363"/>
              <a:gd name="connsiteX34" fmla="*/ 6985591 w 7176977"/>
              <a:gd name="connsiteY34" fmla="*/ 116958 h 510363"/>
              <a:gd name="connsiteX35" fmla="*/ 7091916 w 7176977"/>
              <a:gd name="connsiteY35" fmla="*/ 74428 h 510363"/>
              <a:gd name="connsiteX36" fmla="*/ 7123814 w 7176977"/>
              <a:gd name="connsiteY36" fmla="*/ 53163 h 510363"/>
              <a:gd name="connsiteX37" fmla="*/ 7176977 w 7176977"/>
              <a:gd name="connsiteY37" fmla="*/ 42530 h 51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176977" h="510363">
                <a:moveTo>
                  <a:pt x="0" y="435935"/>
                </a:moveTo>
                <a:cubicBezTo>
                  <a:pt x="145477" y="348648"/>
                  <a:pt x="383402" y="204520"/>
                  <a:pt x="478465" y="180754"/>
                </a:cubicBezTo>
                <a:cubicBezTo>
                  <a:pt x="640611" y="140217"/>
                  <a:pt x="562434" y="153218"/>
                  <a:pt x="712381" y="138223"/>
                </a:cubicBezTo>
                <a:cubicBezTo>
                  <a:pt x="763679" y="125399"/>
                  <a:pt x="803226" y="113333"/>
                  <a:pt x="861237" y="116958"/>
                </a:cubicBezTo>
                <a:cubicBezTo>
                  <a:pt x="883609" y="118356"/>
                  <a:pt x="903768" y="131135"/>
                  <a:pt x="925033" y="138223"/>
                </a:cubicBezTo>
                <a:cubicBezTo>
                  <a:pt x="990782" y="236848"/>
                  <a:pt x="937262" y="161085"/>
                  <a:pt x="1116419" y="340242"/>
                </a:cubicBezTo>
                <a:lnTo>
                  <a:pt x="1180214" y="404037"/>
                </a:lnTo>
                <a:cubicBezTo>
                  <a:pt x="1233265" y="457088"/>
                  <a:pt x="1228680" y="465954"/>
                  <a:pt x="1286540" y="489098"/>
                </a:cubicBezTo>
                <a:cubicBezTo>
                  <a:pt x="1307352" y="497423"/>
                  <a:pt x="1350335" y="510363"/>
                  <a:pt x="1350335" y="510363"/>
                </a:cubicBezTo>
                <a:cubicBezTo>
                  <a:pt x="1410586" y="506819"/>
                  <a:pt x="1471503" y="509341"/>
                  <a:pt x="1531088" y="499730"/>
                </a:cubicBezTo>
                <a:cubicBezTo>
                  <a:pt x="1712817" y="470419"/>
                  <a:pt x="1634864" y="458830"/>
                  <a:pt x="1786270" y="414670"/>
                </a:cubicBezTo>
                <a:cubicBezTo>
                  <a:pt x="1834985" y="400461"/>
                  <a:pt x="1886094" y="395847"/>
                  <a:pt x="1935126" y="382772"/>
                </a:cubicBezTo>
                <a:cubicBezTo>
                  <a:pt x="1992531" y="367464"/>
                  <a:pt x="2047177" y="342164"/>
                  <a:pt x="2105246" y="329609"/>
                </a:cubicBezTo>
                <a:cubicBezTo>
                  <a:pt x="2178732" y="313720"/>
                  <a:pt x="2254674" y="311780"/>
                  <a:pt x="2328530" y="297712"/>
                </a:cubicBezTo>
                <a:cubicBezTo>
                  <a:pt x="2403687" y="283396"/>
                  <a:pt x="2477073" y="260899"/>
                  <a:pt x="2551814" y="244549"/>
                </a:cubicBezTo>
                <a:cubicBezTo>
                  <a:pt x="2590524" y="236081"/>
                  <a:pt x="2629786" y="230372"/>
                  <a:pt x="2668772" y="223284"/>
                </a:cubicBezTo>
                <a:cubicBezTo>
                  <a:pt x="2711302" y="226828"/>
                  <a:pt x="2754060" y="228276"/>
                  <a:pt x="2796363" y="233916"/>
                </a:cubicBezTo>
                <a:cubicBezTo>
                  <a:pt x="2807472" y="235397"/>
                  <a:pt x="2818756" y="238609"/>
                  <a:pt x="2828260" y="244549"/>
                </a:cubicBezTo>
                <a:cubicBezTo>
                  <a:pt x="2926216" y="305772"/>
                  <a:pt x="2840175" y="264842"/>
                  <a:pt x="2923953" y="340242"/>
                </a:cubicBezTo>
                <a:cubicBezTo>
                  <a:pt x="2979679" y="390396"/>
                  <a:pt x="2984477" y="382227"/>
                  <a:pt x="3051544" y="393405"/>
                </a:cubicBezTo>
                <a:cubicBezTo>
                  <a:pt x="3280184" y="484860"/>
                  <a:pt x="3153387" y="443801"/>
                  <a:pt x="3689498" y="350875"/>
                </a:cubicBezTo>
                <a:cubicBezTo>
                  <a:pt x="3763495" y="338049"/>
                  <a:pt x="3830163" y="297848"/>
                  <a:pt x="3902149" y="276447"/>
                </a:cubicBezTo>
                <a:cubicBezTo>
                  <a:pt x="3961479" y="258808"/>
                  <a:pt x="4022651" y="248093"/>
                  <a:pt x="4082902" y="233916"/>
                </a:cubicBezTo>
                <a:cubicBezTo>
                  <a:pt x="4545146" y="-9369"/>
                  <a:pt x="4083530" y="213187"/>
                  <a:pt x="4412512" y="95693"/>
                </a:cubicBezTo>
                <a:cubicBezTo>
                  <a:pt x="4709567" y="-10398"/>
                  <a:pt x="4455755" y="39390"/>
                  <a:pt x="4731488" y="0"/>
                </a:cubicBezTo>
                <a:cubicBezTo>
                  <a:pt x="4816549" y="7088"/>
                  <a:pt x="4903347" y="2749"/>
                  <a:pt x="4986670" y="21265"/>
                </a:cubicBezTo>
                <a:cubicBezTo>
                  <a:pt x="5003969" y="25109"/>
                  <a:pt x="5006037" y="51264"/>
                  <a:pt x="5018567" y="63795"/>
                </a:cubicBezTo>
                <a:cubicBezTo>
                  <a:pt x="5034614" y="79842"/>
                  <a:pt x="5054651" y="91382"/>
                  <a:pt x="5071730" y="106326"/>
                </a:cubicBezTo>
                <a:cubicBezTo>
                  <a:pt x="5083046" y="116228"/>
                  <a:pt x="5091117" y="129882"/>
                  <a:pt x="5103628" y="138223"/>
                </a:cubicBezTo>
                <a:cubicBezTo>
                  <a:pt x="5112954" y="144440"/>
                  <a:pt x="5124489" y="146908"/>
                  <a:pt x="5135526" y="148856"/>
                </a:cubicBezTo>
                <a:cubicBezTo>
                  <a:pt x="5184885" y="157567"/>
                  <a:pt x="5234763" y="163033"/>
                  <a:pt x="5284381" y="170121"/>
                </a:cubicBezTo>
                <a:lnTo>
                  <a:pt x="6124353" y="159489"/>
                </a:lnTo>
                <a:cubicBezTo>
                  <a:pt x="6184990" y="157594"/>
                  <a:pt x="6244450" y="139306"/>
                  <a:pt x="6305107" y="138223"/>
                </a:cubicBezTo>
                <a:lnTo>
                  <a:pt x="6719777" y="148856"/>
                </a:lnTo>
                <a:cubicBezTo>
                  <a:pt x="6839671" y="141803"/>
                  <a:pt x="6885575" y="150296"/>
                  <a:pt x="6985591" y="116958"/>
                </a:cubicBezTo>
                <a:cubicBezTo>
                  <a:pt x="7021804" y="104887"/>
                  <a:pt x="7057257" y="90424"/>
                  <a:pt x="7091916" y="74428"/>
                </a:cubicBezTo>
                <a:cubicBezTo>
                  <a:pt x="7103519" y="69073"/>
                  <a:pt x="7112068" y="58197"/>
                  <a:pt x="7123814" y="53163"/>
                </a:cubicBezTo>
                <a:cubicBezTo>
                  <a:pt x="7150630" y="41670"/>
                  <a:pt x="7156376" y="42530"/>
                  <a:pt x="7176977" y="425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440377" y="2967335"/>
            <a:ext cx="62632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What the wind has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to say…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" grpId="0"/>
      <p:bldP spid="3" grpId="0"/>
      <p:bldP spid="12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7" grpId="0"/>
      <p:bldP spid="17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0488"/>
            <a:ext cx="8385175" cy="1431925"/>
          </a:xfrm>
        </p:spPr>
        <p:txBody>
          <a:bodyPr/>
          <a:lstStyle/>
          <a:p>
            <a:pPr>
              <a:defRPr/>
            </a:pPr>
            <a:r>
              <a:rPr lang="en-ZA" sz="4000" dirty="0" smtClean="0"/>
              <a:t>Why automatic parallelism isn’t “quite there yet”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7500" y="1579563"/>
            <a:ext cx="8353425" cy="5038725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Accumulation of 30+ years of research…</a:t>
            </a:r>
          </a:p>
          <a:p>
            <a:pPr>
              <a:defRPr/>
            </a:pPr>
            <a:r>
              <a:rPr lang="en-US" sz="2800" dirty="0" smtClean="0"/>
              <a:t>Only limited success in parallelism detection and program transformations</a:t>
            </a:r>
          </a:p>
          <a:p>
            <a:pPr lvl="1">
              <a:defRPr/>
            </a:pPr>
            <a:r>
              <a:rPr lang="en-US" sz="2400" dirty="0" smtClean="0"/>
              <a:t>Instruction-level parallelism at the basic-block level (e.g., pipelining of instructions)</a:t>
            </a:r>
          </a:p>
          <a:p>
            <a:pPr lvl="1">
              <a:defRPr/>
            </a:pPr>
            <a:r>
              <a:rPr lang="en-US" sz="2400" dirty="0" smtClean="0"/>
              <a:t>Parallelism in nested for-loops containing arrays with simple index expressions</a:t>
            </a:r>
          </a:p>
          <a:p>
            <a:pPr lvl="1">
              <a:defRPr/>
            </a:pPr>
            <a:r>
              <a:rPr lang="en-US" sz="2400" dirty="0" smtClean="0"/>
              <a:t>Analysis methods: data dependence analysis, pointer analysis, abstraction back to more optimized implementation, flow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0488"/>
            <a:ext cx="8385175" cy="1431925"/>
          </a:xfrm>
        </p:spPr>
        <p:txBody>
          <a:bodyPr/>
          <a:lstStyle/>
          <a:p>
            <a:pPr>
              <a:defRPr/>
            </a:pPr>
            <a:r>
              <a:rPr lang="en-ZA" sz="4000" dirty="0" smtClean="0"/>
              <a:t>Why automatic parallelism isn’t “quite there yet”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2125" y="1575694"/>
            <a:ext cx="8353425" cy="50483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ZA" sz="2800" dirty="0" smtClean="0"/>
              <a:t>Main reasons (user perspective):</a:t>
            </a:r>
            <a:endParaRPr lang="en-US" sz="2800" dirty="0" smtClean="0"/>
          </a:p>
          <a:p>
            <a:pPr lvl="1">
              <a:defRPr/>
            </a:pPr>
            <a:r>
              <a:rPr lang="en-US" sz="2400" dirty="0" smtClean="0"/>
              <a:t>Tends to take too long.</a:t>
            </a:r>
          </a:p>
          <a:p>
            <a:pPr lvl="1">
              <a:defRPr/>
            </a:pPr>
            <a:r>
              <a:rPr lang="en-US" sz="2400" dirty="0" smtClean="0"/>
              <a:t>Tend to be too fragile (i.e., breaks down after small changes to the code).</a:t>
            </a:r>
          </a:p>
          <a:p>
            <a:pPr lvl="1">
              <a:defRPr/>
            </a:pPr>
            <a:r>
              <a:rPr lang="en-ZA" sz="2400" dirty="0" smtClean="0"/>
              <a:t>Tends to miss many things a human would notice and provide an effective solution for, i.e., human intellect, underlying knowledgeable of the application, and trained to write and problem-solve parallel code. </a:t>
            </a:r>
            <a:endParaRPr lang="en-US" sz="2400" dirty="0" smtClean="0"/>
          </a:p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So: </a:t>
            </a:r>
            <a:r>
              <a:rPr lang="en-US" sz="2800" dirty="0" smtClean="0"/>
              <a:t>Instead of training compilers to recognize parallelism, people are being trained to write parallel code (i.e., no “middle man” approach).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5251"/>
            <a:ext cx="8385175" cy="680588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Seminar Groups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093" y="813029"/>
            <a:ext cx="8007350" cy="4191000"/>
          </a:xfrm>
        </p:spPr>
        <p:txBody>
          <a:bodyPr/>
          <a:lstStyle/>
          <a:p>
            <a:r>
              <a:rPr lang="en-ZA" dirty="0" smtClean="0"/>
              <a:t>Try to start on formalizing groups</a:t>
            </a:r>
            <a:endParaRPr lang="en-Z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103541"/>
              </p:ext>
            </p:extLst>
          </p:nvPr>
        </p:nvGraphicFramePr>
        <p:xfrm>
          <a:off x="669251" y="1415389"/>
          <a:ext cx="7759557" cy="5116370"/>
        </p:xfrm>
        <a:graphic>
          <a:graphicData uri="http://schemas.openxmlformats.org/drawingml/2006/table">
            <a:tbl>
              <a:tblPr/>
              <a:tblGrid>
                <a:gridCol w="463394"/>
                <a:gridCol w="872269"/>
                <a:gridCol w="2244275"/>
                <a:gridCol w="4179619"/>
              </a:tblGrid>
              <a:tr h="326947"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1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Group</a:t>
                      </a:r>
                    </a:p>
                  </a:txBody>
                  <a:tcPr marL="6732" marR="6732" marT="6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1" i="0" u="none" strike="noStrike">
                          <a:solidFill>
                            <a:schemeClr val="tx1"/>
                          </a:solidFill>
                          <a:latin typeface="Trebuchet MS"/>
                        </a:rPr>
                        <a:t>Date</a:t>
                      </a:r>
                    </a:p>
                  </a:txBody>
                  <a:tcPr marL="6732" marR="6732" marT="6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1" i="0" u="none" strike="noStrike">
                          <a:solidFill>
                            <a:schemeClr val="tx1"/>
                          </a:solidFill>
                          <a:latin typeface="Trebuchet MS"/>
                        </a:rPr>
                        <a:t>Members</a:t>
                      </a:r>
                    </a:p>
                  </a:txBody>
                  <a:tcPr marL="6732" marR="6732" marT="6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1" i="0" u="none" strike="noStrike">
                          <a:solidFill>
                            <a:schemeClr val="tx1"/>
                          </a:solidFill>
                          <a:latin typeface="Trebuchet MS"/>
                        </a:rPr>
                        <a:t>Chapter</a:t>
                      </a:r>
                    </a:p>
                  </a:txBody>
                  <a:tcPr marL="6732" marR="6732" marT="6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7007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chemeClr val="tx1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6732" marR="6732" marT="6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solidFill>
                            <a:schemeClr val="tx1"/>
                          </a:solidFill>
                          <a:latin typeface="Trebuchet MS"/>
                        </a:rPr>
                        <a:t>TERM1</a:t>
                      </a:r>
                    </a:p>
                  </a:txBody>
                  <a:tcPr marL="6732" marR="6732" marT="6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solidFill>
                            <a:schemeClr val="tx1"/>
                          </a:solidFill>
                          <a:latin typeface="Trebuchet MS"/>
                        </a:rPr>
                        <a:t>Microprocessor-based parallel systems</a:t>
                      </a:r>
                    </a:p>
                  </a:txBody>
                  <a:tcPr marL="6732" marR="6732" marT="6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81475">
                <a:tc>
                  <a:txBody>
                    <a:bodyPr/>
                    <a:lstStyle/>
                    <a:p>
                      <a:pPr algn="ctr" fontAlgn="t"/>
                      <a:r>
                        <a:rPr lang="en-ZA" sz="10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1</a:t>
                      </a:r>
                    </a:p>
                  </a:txBody>
                  <a:tcPr marL="6732" marR="6732" marT="6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 smtClean="0">
                          <a:solidFill>
                            <a:schemeClr val="tx1"/>
                          </a:solidFill>
                          <a:latin typeface="Trebuchet MS"/>
                        </a:rPr>
                        <a:t>25 Feb 2014</a:t>
                      </a:r>
                      <a:endParaRPr lang="en-ZA" sz="1000" b="0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6732" marR="6732" marT="6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S. </a:t>
                      </a:r>
                      <a:r>
                        <a:rPr lang="en-ZA" sz="1000" b="0" i="0" u="none" strike="noStrike" dirty="0" err="1">
                          <a:solidFill>
                            <a:schemeClr val="tx1"/>
                          </a:solidFill>
                          <a:latin typeface="Trebuchet MS"/>
                        </a:rPr>
                        <a:t>Winberg</a:t>
                      </a:r>
                      <a:r>
                        <a:rPr lang="en-ZA" sz="10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(done by lecturer)</a:t>
                      </a:r>
                    </a:p>
                  </a:txBody>
                  <a:tcPr marL="6732" marR="6732" marT="6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chemeClr val="tx1"/>
                          </a:solidFill>
                          <a:latin typeface="Trebuchet MS"/>
                        </a:rPr>
                        <a:t>The landscape of parallel computing research: a view from Berkeley</a:t>
                      </a:r>
                    </a:p>
                  </a:txBody>
                  <a:tcPr marL="6732" marR="6732" marT="6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6889">
                <a:tc>
                  <a:txBody>
                    <a:bodyPr/>
                    <a:lstStyle/>
                    <a:p>
                      <a:pPr algn="ctr" fontAlgn="t"/>
                      <a:r>
                        <a:rPr lang="en-ZA" sz="10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2</a:t>
                      </a:r>
                    </a:p>
                  </a:txBody>
                  <a:tcPr marL="6732" marR="6732" marT="6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ZA" sz="1000" b="0" i="0" u="none" strike="noStrike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6732" marR="6732" marT="6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t-IT" sz="1000" b="0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6732" marR="6732" marT="6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1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CH1</a:t>
                      </a:r>
                      <a:r>
                        <a:rPr lang="en-ZA" sz="10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 A Retrospective on High Performance Embedded Computing </a:t>
                      </a:r>
                      <a:r>
                        <a:rPr lang="en-ZA" sz="1000" b="0" i="1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and</a:t>
                      </a:r>
                      <a:r>
                        <a:rPr lang="en-ZA" sz="10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 </a:t>
                      </a:r>
                      <a:r>
                        <a:rPr lang="en-ZA" sz="1000" b="1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CH2</a:t>
                      </a:r>
                      <a:r>
                        <a:rPr lang="en-ZA" sz="10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Representative Example of a High Performance Embedded Computing System</a:t>
                      </a:r>
                      <a:endParaRPr lang="en-ZA" sz="1000" b="1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6732" marR="6732" marT="6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7442">
                <a:tc>
                  <a:txBody>
                    <a:bodyPr/>
                    <a:lstStyle/>
                    <a:p>
                      <a:pPr algn="ctr" fontAlgn="t"/>
                      <a:r>
                        <a:rPr lang="en-ZA" sz="10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3</a:t>
                      </a:r>
                    </a:p>
                  </a:txBody>
                  <a:tcPr marL="6732" marR="6732" marT="6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ZA" sz="1000" b="0" i="0" u="none" strike="noStrike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6732" marR="6732" marT="6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l-NL" sz="1000" b="0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6732" marR="6732" marT="6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1" i="0" u="none" strike="noStrike">
                          <a:solidFill>
                            <a:schemeClr val="tx1"/>
                          </a:solidFill>
                          <a:latin typeface="Trebuchet MS"/>
                        </a:rPr>
                        <a:t>CH3</a:t>
                      </a:r>
                      <a:r>
                        <a:rPr lang="en-ZA" sz="1000" b="0" i="0" u="none" strike="noStrike">
                          <a:solidFill>
                            <a:schemeClr val="tx1"/>
                          </a:solidFill>
                          <a:latin typeface="Trebuchet MS"/>
                        </a:rPr>
                        <a:t> System Architecture of a Multiprocessor System</a:t>
                      </a:r>
                      <a:endParaRPr lang="en-ZA" sz="1000" b="1" i="0" u="none" strike="noStrike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6732" marR="6732" marT="6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6830">
                <a:tc>
                  <a:txBody>
                    <a:bodyPr/>
                    <a:lstStyle/>
                    <a:p>
                      <a:pPr algn="ctr" fontAlgn="t"/>
                      <a:r>
                        <a:rPr lang="en-ZA" sz="10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4</a:t>
                      </a:r>
                    </a:p>
                  </a:txBody>
                  <a:tcPr marL="6732" marR="6732" marT="6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ZA" sz="1000" b="0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6732" marR="6732" marT="6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l-PL" sz="1000" b="0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6732" marR="6732" marT="6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1" i="0" u="none" strike="noStrike">
                          <a:solidFill>
                            <a:schemeClr val="tx1"/>
                          </a:solidFill>
                          <a:latin typeface="Trebuchet MS"/>
                        </a:rPr>
                        <a:t>CH5</a:t>
                      </a:r>
                      <a:r>
                        <a:rPr lang="en-ZA" sz="1000" b="0" i="0" u="none" strike="noStrike">
                          <a:solidFill>
                            <a:schemeClr val="tx1"/>
                          </a:solidFill>
                          <a:latin typeface="Trebuchet MS"/>
                        </a:rPr>
                        <a:t> Computational Characteristics of High Performance Embedded Algorithms and Applications (optional additional reading: </a:t>
                      </a:r>
                      <a:r>
                        <a:rPr lang="en-ZA" sz="1000" b="1" i="0" u="none" strike="noStrike">
                          <a:solidFill>
                            <a:schemeClr val="tx1"/>
                          </a:solidFill>
                          <a:latin typeface="Trebuchet MS"/>
                        </a:rPr>
                        <a:t>CH15</a:t>
                      </a:r>
                      <a:r>
                        <a:rPr lang="en-ZA" sz="1000" b="0" i="0" u="none" strike="noStrike">
                          <a:solidFill>
                            <a:schemeClr val="tx1"/>
                          </a:solidFill>
                          <a:latin typeface="Trebuchet MS"/>
                        </a:rPr>
                        <a:t> Performance Metrics and Software Architecture)</a:t>
                      </a:r>
                      <a:endParaRPr lang="en-ZA" sz="1000" b="1" i="0" u="none" strike="noStrike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6732" marR="6732" marT="6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algn="ctr" fontAlgn="t"/>
                      <a:r>
                        <a:rPr lang="en-ZA" sz="10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5</a:t>
                      </a:r>
                    </a:p>
                  </a:txBody>
                  <a:tcPr marL="6732" marR="6732" marT="6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ZA" sz="1000" b="0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6732" marR="6732" marT="6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ZA" sz="1000" b="0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6732" marR="6732" marT="6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1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CH13</a:t>
                      </a:r>
                      <a:r>
                        <a:rPr lang="en-ZA" sz="10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 Computing Devices</a:t>
                      </a:r>
                      <a:endParaRPr lang="en-ZA" sz="1000" b="1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6732" marR="6732" marT="6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7007">
                <a:tc>
                  <a:txBody>
                    <a:bodyPr/>
                    <a:lstStyle/>
                    <a:p>
                      <a:pPr algn="ctr" fontAlgn="t"/>
                      <a:r>
                        <a:rPr lang="en-ZA" sz="10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6732" marR="6732" marT="6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1" i="0" u="none" strike="noStrike">
                          <a:solidFill>
                            <a:schemeClr val="tx1"/>
                          </a:solidFill>
                          <a:latin typeface="Trebuchet MS"/>
                        </a:rPr>
                        <a:t>TERM2</a:t>
                      </a:r>
                    </a:p>
                  </a:txBody>
                  <a:tcPr marL="6732" marR="6732" marT="6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ZA" sz="1000" b="1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FPGA / Reconfigurable parallel systems</a:t>
                      </a:r>
                    </a:p>
                  </a:txBody>
                  <a:tcPr marL="6732" marR="6732" marT="6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445056">
                <a:tc>
                  <a:txBody>
                    <a:bodyPr/>
                    <a:lstStyle/>
                    <a:p>
                      <a:pPr algn="ctr" fontAlgn="t"/>
                      <a:r>
                        <a:rPr lang="en-ZA" sz="10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6</a:t>
                      </a:r>
                    </a:p>
                  </a:txBody>
                  <a:tcPr marL="6732" marR="6732" marT="6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ZA" sz="1000" b="0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6732" marR="6732" marT="6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ZA" sz="1000" b="0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6732" marR="6732" marT="6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1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CH9</a:t>
                      </a:r>
                      <a:r>
                        <a:rPr lang="en-ZA" sz="10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 Application-Specific Integrated Circuits </a:t>
                      </a:r>
                      <a:r>
                        <a:rPr lang="en-ZA" sz="1000" b="0" i="1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and</a:t>
                      </a:r>
                      <a:r>
                        <a:rPr lang="en-ZA" sz="10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 </a:t>
                      </a:r>
                      <a:r>
                        <a:rPr lang="en-ZA" sz="1000" b="1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CH10</a:t>
                      </a:r>
                      <a:r>
                        <a:rPr lang="en-ZA" sz="10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 Field Programmable Gate Arrays</a:t>
                      </a:r>
                      <a:endParaRPr lang="en-ZA" sz="1000" b="1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6732" marR="6732" marT="6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283">
                <a:tc>
                  <a:txBody>
                    <a:bodyPr/>
                    <a:lstStyle/>
                    <a:p>
                      <a:pPr algn="ctr" fontAlgn="t"/>
                      <a:r>
                        <a:rPr lang="en-ZA" sz="10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7</a:t>
                      </a:r>
                    </a:p>
                  </a:txBody>
                  <a:tcPr marL="6732" marR="6732" marT="6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ZA" sz="1000" b="0" i="0" u="none" strike="noStrike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6732" marR="6732" marT="6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t-BR" sz="1000" b="0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6732" marR="6732" marT="6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1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CH7</a:t>
                      </a:r>
                      <a:r>
                        <a:rPr lang="en-ZA" sz="10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 </a:t>
                      </a:r>
                      <a:r>
                        <a:rPr lang="en-ZA" sz="1000" b="0" i="0" u="none" strike="noStrike" dirty="0" err="1">
                          <a:solidFill>
                            <a:schemeClr val="tx1"/>
                          </a:solidFill>
                          <a:latin typeface="Trebuchet MS"/>
                        </a:rPr>
                        <a:t>Analog</a:t>
                      </a:r>
                      <a:r>
                        <a:rPr lang="en-ZA" sz="10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-to-Digital Conversion</a:t>
                      </a:r>
                      <a:endParaRPr lang="en-ZA" sz="1000" b="1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6732" marR="6732" marT="6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9735">
                <a:tc>
                  <a:txBody>
                    <a:bodyPr/>
                    <a:lstStyle/>
                    <a:p>
                      <a:pPr algn="ctr" fontAlgn="t"/>
                      <a:r>
                        <a:rPr lang="en-ZA" sz="10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8</a:t>
                      </a:r>
                    </a:p>
                  </a:txBody>
                  <a:tcPr marL="6732" marR="6732" marT="6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ZA" sz="1000" b="0" i="0" u="none" strike="noStrike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6732" marR="6732" marT="6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ZA" sz="1000" b="0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6732" marR="6732" marT="6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1" i="0" u="none" strike="noStrike">
                          <a:solidFill>
                            <a:schemeClr val="tx1"/>
                          </a:solidFill>
                          <a:latin typeface="Trebuchet MS"/>
                        </a:rPr>
                        <a:t>CH14</a:t>
                      </a:r>
                      <a:r>
                        <a:rPr lang="en-ZA" sz="1000" b="0" i="0" u="none" strike="noStrike">
                          <a:solidFill>
                            <a:schemeClr val="tx1"/>
                          </a:solidFill>
                          <a:latin typeface="Trebuchet MS"/>
                        </a:rPr>
                        <a:t> Interconnection Fabrics</a:t>
                      </a:r>
                      <a:endParaRPr lang="en-ZA" sz="1000" b="1" i="0" u="none" strike="noStrike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6732" marR="6732" marT="6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6889">
                <a:tc>
                  <a:txBody>
                    <a:bodyPr/>
                    <a:lstStyle/>
                    <a:p>
                      <a:pPr algn="ctr" fontAlgn="t"/>
                      <a:r>
                        <a:rPr lang="en-ZA" sz="10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9</a:t>
                      </a:r>
                    </a:p>
                  </a:txBody>
                  <a:tcPr marL="6732" marR="6732" marT="6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ZA" sz="1000" b="0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6732" marR="6732" marT="6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ZA" sz="1000" b="0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6732" marR="6732" marT="6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1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CH24</a:t>
                      </a:r>
                      <a:r>
                        <a:rPr lang="en-ZA" sz="10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 Application and HPEC System Trends </a:t>
                      </a:r>
                      <a:r>
                        <a:rPr lang="en-ZA" sz="1000" b="1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NOTE:</a:t>
                      </a:r>
                      <a:r>
                        <a:rPr lang="en-ZA" sz="10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 this last seminar is on a Thursday as the Tues is a holiday</a:t>
                      </a:r>
                      <a:endParaRPr lang="en-ZA" sz="1000" b="1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6732" marR="6732" marT="6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6947">
                <a:tc>
                  <a:txBody>
                    <a:bodyPr/>
                    <a:lstStyle/>
                    <a:p>
                      <a:pPr algn="ctr" fontAlgn="t"/>
                      <a:r>
                        <a:rPr lang="en-ZA" sz="10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10</a:t>
                      </a:r>
                    </a:p>
                  </a:txBody>
                  <a:tcPr marL="6732" marR="6732" marT="6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ZA" sz="1000" b="0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6732" marR="6732" marT="6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chemeClr val="tx1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6732" marR="6732" marT="6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1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CH20</a:t>
                      </a:r>
                      <a:r>
                        <a:rPr lang="en-ZA" sz="10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 Radar Applications</a:t>
                      </a:r>
                      <a:br>
                        <a:rPr lang="en-ZA" sz="10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</a:br>
                      <a:r>
                        <a:rPr lang="en-ZA" sz="10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(probably discard)</a:t>
                      </a:r>
                      <a:endParaRPr lang="en-ZA" sz="1000" b="1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6732" marR="6732" marT="67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 rot="20354716">
            <a:off x="1176561" y="3020497"/>
            <a:ext cx="58339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Will be posted as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Sign-up on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Vula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1625" y="622918"/>
            <a:ext cx="7024744" cy="1143000"/>
          </a:xfrm>
        </p:spPr>
        <p:txBody>
          <a:bodyPr/>
          <a:lstStyle/>
          <a:p>
            <a:pPr>
              <a:defRPr/>
            </a:pPr>
            <a:r>
              <a:rPr lang="en-ZA" dirty="0" smtClean="0"/>
              <a:t>Next lecture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282229"/>
            <a:ext cx="8007350" cy="41910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ZA" dirty="0" smtClean="0"/>
              <a:t>Moore’s law and related trends, from a high performance computing angle</a:t>
            </a:r>
          </a:p>
          <a:p>
            <a:pPr>
              <a:defRPr/>
            </a:pPr>
            <a:r>
              <a:rPr lang="en-ZA" dirty="0" smtClean="0"/>
              <a:t>Discussion of Prac1 &amp; </a:t>
            </a:r>
            <a:r>
              <a:rPr lang="en-ZA" dirty="0" err="1" smtClean="0"/>
              <a:t>Pthreads</a:t>
            </a:r>
            <a:endParaRPr lang="en-ZA" dirty="0" smtClean="0"/>
          </a:p>
          <a:p>
            <a:pPr>
              <a:defRPr/>
            </a:pPr>
            <a:r>
              <a:rPr lang="en-US" dirty="0" smtClean="0"/>
              <a:t>Conceptual Assignment planning</a:t>
            </a:r>
          </a:p>
          <a:p>
            <a:pPr>
              <a:defRPr/>
            </a:pPr>
            <a:r>
              <a:rPr lang="en-ZA" dirty="0" smtClean="0"/>
              <a:t>Finalizing Seminar Groups</a:t>
            </a:r>
          </a:p>
          <a:p>
            <a:pPr>
              <a:defRPr/>
            </a:pPr>
            <a:r>
              <a:rPr lang="en-ZA" dirty="0" smtClean="0"/>
              <a:t>Benchmarking, etc.</a:t>
            </a:r>
          </a:p>
          <a:p>
            <a:pPr>
              <a:defRPr/>
            </a:pPr>
            <a:endParaRPr lang="en-ZA" dirty="0" smtClean="0">
              <a:solidFill>
                <a:srgbClr val="FF6600"/>
              </a:solidFill>
            </a:endParaRPr>
          </a:p>
          <a:p>
            <a:pPr>
              <a:defRPr/>
            </a:pPr>
            <a:r>
              <a:rPr lang="en-ZA" sz="3600" dirty="0" smtClean="0">
                <a:solidFill>
                  <a:srgbClr val="FF6600"/>
                </a:solidFill>
              </a:rPr>
              <a:t>No quiz next week</a:t>
            </a:r>
            <a:endParaRPr lang="en-US" sz="3600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winberg\Documents\ACTIVE\EEE4084F\2014\LECTURES\Lecture02\Images\q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52" y="1821449"/>
            <a:ext cx="7489651" cy="442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60306" y="1098737"/>
            <a:ext cx="7712001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</a:rPr>
              <a:t>How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good is your VHDL? (tick answer)		</a:t>
            </a:r>
          </a:p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[1] None [2] A little [3]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</a:rPr>
              <a:t>Reasonably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good [4]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</a:rPr>
              <a:t>Excellent</a:t>
            </a: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933040"/>
              </p:ext>
            </p:extLst>
          </p:nvPr>
        </p:nvGraphicFramePr>
        <p:xfrm>
          <a:off x="4944225" y="4783049"/>
          <a:ext cx="3260647" cy="2074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140"/>
            <a:ext cx="8385175" cy="829339"/>
          </a:xfrm>
        </p:spPr>
        <p:txBody>
          <a:bodyPr/>
          <a:lstStyle/>
          <a:p>
            <a:r>
              <a:rPr lang="en-US" dirty="0" smtClean="0"/>
              <a:t>Quiz0 review: Q1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63436" y="2677779"/>
            <a:ext cx="1737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Excellent: 0%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2419" y="4247399"/>
            <a:ext cx="21820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Reasonably good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63436" y="2239669"/>
            <a:ext cx="13099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None: 0%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02673" y="2277669"/>
            <a:ext cx="8694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little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36743" y="4972529"/>
            <a:ext cx="1862681" cy="1736615"/>
            <a:chOff x="6836743" y="4972529"/>
            <a:chExt cx="1862681" cy="1736615"/>
          </a:xfrm>
        </p:grpSpPr>
        <p:pic>
          <p:nvPicPr>
            <p:cNvPr id="1026" name="Picture 2" descr="C:\Users\swinberg\Documents\ACTIVE\EEE4084F\2013\LECTURES\Lecture02\Images\2012-fig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7739" y="4972529"/>
              <a:ext cx="1661685" cy="1736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836743" y="6358266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2012</a:t>
              </a:r>
              <a:endParaRPr lang="en-US" sz="1400" i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519965" y="6358262"/>
            <a:ext cx="92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This year</a:t>
            </a:r>
            <a:endParaRPr lang="en-US" sz="1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60004" y="6358262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2013</a:t>
            </a:r>
            <a:endParaRPr lang="en-US" sz="1400" i="1" dirty="0"/>
          </a:p>
        </p:txBody>
      </p:sp>
      <p:sp>
        <p:nvSpPr>
          <p:cNvPr id="15" name="Rectangle 14"/>
          <p:cNvSpPr/>
          <p:nvPr/>
        </p:nvSpPr>
        <p:spPr>
          <a:xfrm>
            <a:off x="2205046" y="4772474"/>
            <a:ext cx="697627" cy="40011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89%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73423" y="2913930"/>
            <a:ext cx="723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11%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742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595" y="381435"/>
            <a:ext cx="7024744" cy="1143000"/>
          </a:xfrm>
        </p:spPr>
        <p:txBody>
          <a:bodyPr/>
          <a:lstStyle/>
          <a:p>
            <a:r>
              <a:rPr lang="en-US" dirty="0"/>
              <a:t>Quiz0 review: </a:t>
            </a:r>
            <a:r>
              <a:rPr lang="en-US" dirty="0" smtClean="0"/>
              <a:t>Q2   </a:t>
            </a:r>
            <a:r>
              <a:rPr lang="en-US" sz="1600" dirty="0" smtClean="0"/>
              <a:t>(2012)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399" y="1530890"/>
            <a:ext cx="7652657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Q2 Briefly </a:t>
            </a:r>
            <a:r>
              <a:rPr lang="en-US" sz="2400" dirty="0"/>
              <a:t>motivate why computer engineers, planning to work on large and complex FPGA projects, should understand both Verilog and VHDL.</a:t>
            </a:r>
          </a:p>
        </p:txBody>
      </p:sp>
      <p:pic>
        <p:nvPicPr>
          <p:cNvPr id="4098" name="Picture 2" descr="C:\Users\swinberg\Documents\ACTIVE\EEE4084F\2013\LECTURES\Lecture02\Images\Q2-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80" y="2790149"/>
            <a:ext cx="6847459" cy="196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winberg\Documents\ACTIVE\EEE4084F\2013\LECTURES\Lecture02\Images\Q2-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45" y="4652811"/>
            <a:ext cx="6847459" cy="202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7395" y="4026931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My thoughts…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0727" y="3992734"/>
            <a:ext cx="3890809" cy="646331"/>
          </a:xfrm>
          <a:prstGeom prst="rect">
            <a:avLst/>
          </a:prstGeom>
          <a:solidFill>
            <a:srgbClr val="FFFF8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Bla</a:t>
            </a:r>
            <a:r>
              <a:rPr lang="en-US" dirty="0" smtClean="0"/>
              <a:t> </a:t>
            </a:r>
            <a:r>
              <a:rPr lang="en-US" dirty="0" err="1" smtClean="0"/>
              <a:t>Bla</a:t>
            </a:r>
            <a:r>
              <a:rPr lang="en-US" dirty="0" smtClean="0"/>
              <a:t>. Starts interesting, but</a:t>
            </a:r>
          </a:p>
          <a:p>
            <a:r>
              <a:rPr lang="en-US" dirty="0" smtClean="0"/>
              <a:t>how relevant is this to the question?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62925" y="5963102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My thoughts…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190" y="5929165"/>
            <a:ext cx="2422458" cy="369332"/>
          </a:xfrm>
          <a:prstGeom prst="rect">
            <a:avLst/>
          </a:prstGeom>
          <a:solidFill>
            <a:srgbClr val="FFFF8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Sounds pretty good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96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5" grpId="0" animBg="1"/>
      <p:bldP spid="5" grpId="1" animBg="1"/>
      <p:bldP spid="10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595" y="519664"/>
            <a:ext cx="7024744" cy="1143000"/>
          </a:xfrm>
        </p:spPr>
        <p:txBody>
          <a:bodyPr/>
          <a:lstStyle/>
          <a:p>
            <a:r>
              <a:rPr lang="en-US" dirty="0"/>
              <a:t>Quiz0 review: </a:t>
            </a:r>
            <a:r>
              <a:rPr lang="en-US" dirty="0" smtClean="0"/>
              <a:t>Q2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399" y="1881779"/>
            <a:ext cx="7652657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Q2 Briefly </a:t>
            </a:r>
            <a:r>
              <a:rPr lang="en-US" sz="2400" dirty="0"/>
              <a:t>motivate why computer engineers, planning to work on large and complex FPGA projects, should understand both Verilog and VHDL.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399" y="3525522"/>
            <a:ext cx="76526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Answer:</a:t>
            </a:r>
          </a:p>
          <a:p>
            <a:r>
              <a:rPr lang="en-US" sz="2400" dirty="0" smtClean="0"/>
              <a:t>The main reason is </a:t>
            </a:r>
            <a:r>
              <a:rPr lang="en-US" sz="2400" b="1" u="sng" dirty="0" smtClean="0"/>
              <a:t>reuse</a:t>
            </a:r>
            <a:r>
              <a:rPr lang="en-US" sz="2400" dirty="0" smtClean="0"/>
              <a:t>. Reusing existing </a:t>
            </a:r>
            <a:r>
              <a:rPr lang="en-US" sz="2400" dirty="0" err="1" smtClean="0"/>
              <a:t>gateware</a:t>
            </a:r>
            <a:r>
              <a:rPr lang="en-US" sz="2400" dirty="0" smtClean="0"/>
              <a:t> devices. For example, there might be an excellent digital filter out there on the web (e.g. </a:t>
            </a:r>
            <a:r>
              <a:rPr lang="en-US" sz="2400" dirty="0" err="1" smtClean="0"/>
              <a:t>opencores</a:t>
            </a:r>
            <a:r>
              <a:rPr lang="en-US" sz="2400" dirty="0" smtClean="0"/>
              <a:t>) that does </a:t>
            </a:r>
            <a:r>
              <a:rPr lang="en-US" sz="2400" i="1" dirty="0" smtClean="0"/>
              <a:t>almost</a:t>
            </a:r>
            <a:r>
              <a:rPr lang="en-US" sz="2400" dirty="0" smtClean="0"/>
              <a:t> what you want; but it’s in Verilog instead of your favorite VHDL. So you have to either start from scratch or learn Verilog.</a:t>
            </a:r>
            <a:endParaRPr lang="en-US" sz="2400" dirty="0"/>
          </a:p>
        </p:txBody>
      </p:sp>
      <p:sp>
        <p:nvSpPr>
          <p:cNvPr id="5" name="Smiley Face 4"/>
          <p:cNvSpPr/>
          <p:nvPr/>
        </p:nvSpPr>
        <p:spPr>
          <a:xfrm>
            <a:off x="3880884" y="3423684"/>
            <a:ext cx="563525" cy="510363"/>
          </a:xfrm>
          <a:prstGeom prst="smileyFac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29469" y="3082109"/>
            <a:ext cx="2200940" cy="681818"/>
            <a:chOff x="4529469" y="3082109"/>
            <a:chExt cx="2200940" cy="681818"/>
          </a:xfrm>
        </p:grpSpPr>
        <p:sp>
          <p:nvSpPr>
            <p:cNvPr id="6" name="Oval Callout 5"/>
            <p:cNvSpPr/>
            <p:nvPr/>
          </p:nvSpPr>
          <p:spPr>
            <a:xfrm>
              <a:off x="4529469" y="3082109"/>
              <a:ext cx="2200940" cy="681818"/>
            </a:xfrm>
            <a:prstGeom prst="wedgeEllipseCallout">
              <a:avLst>
                <a:gd name="adj1" fmla="val -51389"/>
                <a:gd name="adj2" fmla="val 4345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621024" y="3189481"/>
              <a:ext cx="20136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Now you’re talking</a:t>
              </a:r>
            </a:p>
            <a:p>
              <a:r>
                <a:rPr lang="en-US" sz="1400" dirty="0" smtClean="0">
                  <a:latin typeface="Comic Sans MS" pitchFamily="66" charset="0"/>
                </a:rPr>
                <a:t>big savings &amp; benefits</a:t>
              </a:r>
              <a:endParaRPr lang="en-US" sz="1400" dirty="0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806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4202293"/>
              </p:ext>
            </p:extLst>
          </p:nvPr>
        </p:nvGraphicFramePr>
        <p:xfrm>
          <a:off x="623969" y="2308613"/>
          <a:ext cx="3664322" cy="2893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3580012"/>
              </p:ext>
            </p:extLst>
          </p:nvPr>
        </p:nvGraphicFramePr>
        <p:xfrm>
          <a:off x="870131" y="5089325"/>
          <a:ext cx="2673923" cy="2096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658167" y="5269766"/>
            <a:ext cx="2658102" cy="1566968"/>
            <a:chOff x="2658167" y="5269766"/>
            <a:chExt cx="2658102" cy="1566968"/>
          </a:xfrm>
        </p:grpSpPr>
        <p:pic>
          <p:nvPicPr>
            <p:cNvPr id="2050" name="Picture 2" descr="C:\Users\swinberg\Documents\ACTIVE\EEE4084F\2013\LECTURES\Lecture02\Images\2012-fig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167" y="5269766"/>
              <a:ext cx="2658102" cy="1566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638404" y="6390167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2012</a:t>
              </a:r>
              <a:endParaRPr lang="en-US" sz="1600" dirty="0"/>
            </a:p>
          </p:txBody>
        </p:sp>
      </p:grp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360208"/>
              </p:ext>
            </p:extLst>
          </p:nvPr>
        </p:nvGraphicFramePr>
        <p:xfrm>
          <a:off x="4800600" y="5257800"/>
          <a:ext cx="2684411" cy="1838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121" y="345874"/>
            <a:ext cx="7024744" cy="1143000"/>
          </a:xfrm>
        </p:spPr>
        <p:txBody>
          <a:bodyPr/>
          <a:lstStyle/>
          <a:p>
            <a:r>
              <a:rPr lang="en-US" dirty="0"/>
              <a:t>Quiz0 review: </a:t>
            </a:r>
            <a:r>
              <a:rPr lang="en-US" dirty="0" smtClean="0"/>
              <a:t>Q3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23257" y="1545428"/>
            <a:ext cx="711381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Have you used Altera </a:t>
            </a:r>
            <a:r>
              <a:rPr lang="en-US" sz="2000" dirty="0" err="1"/>
              <a:t>Quartus</a:t>
            </a:r>
            <a:r>
              <a:rPr lang="en-US" sz="2000" dirty="0"/>
              <a:t> II? Or Xilinx ISE? Check appropriate boxes.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88092" y="3420933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A little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27638" y="2887646"/>
            <a:ext cx="1447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10000"/>
                  </a:schemeClr>
                </a:solidFill>
              </a:rPr>
              <a:t>A little</a:t>
            </a:r>
            <a:endParaRPr lang="en-US" sz="12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601483">
            <a:off x="1050861" y="2971871"/>
            <a:ext cx="1447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10000"/>
                  </a:schemeClr>
                </a:solidFill>
              </a:rPr>
              <a:t>excellent</a:t>
            </a:r>
            <a:endParaRPr lang="en-US" sz="12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3406" y="4587156"/>
            <a:ext cx="2122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Reasonably good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6605" y="5008156"/>
            <a:ext cx="21707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(i.e. almost everyone has used it)</a:t>
            </a:r>
            <a:endParaRPr lang="en-US" sz="1050" dirty="0"/>
          </a:p>
        </p:txBody>
      </p:sp>
      <p:sp>
        <p:nvSpPr>
          <p:cNvPr id="18" name="Rectangle 17"/>
          <p:cNvSpPr/>
          <p:nvPr/>
        </p:nvSpPr>
        <p:spPr>
          <a:xfrm>
            <a:off x="517041" y="6387373"/>
            <a:ext cx="1447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</a:rPr>
              <a:t>2013</a:t>
            </a:r>
            <a:endParaRPr lang="en-US" sz="1400" dirty="0">
              <a:solidFill>
                <a:schemeClr val="accent4">
                  <a:lumMod val="10000"/>
                </a:schemeClr>
              </a:solidFill>
            </a:endParaRP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68846"/>
              </p:ext>
            </p:extLst>
          </p:nvPr>
        </p:nvGraphicFramePr>
        <p:xfrm>
          <a:off x="4580164" y="2290914"/>
          <a:ext cx="4175275" cy="3017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5207318" y="4217824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Not used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62033" y="6387373"/>
            <a:ext cx="1447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</a:rPr>
              <a:t>2013</a:t>
            </a:r>
            <a:endParaRPr lang="en-US" sz="1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54423" y="2910314"/>
            <a:ext cx="144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2014</a:t>
            </a:r>
            <a:endParaRPr lang="en-US" sz="20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0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ZA" dirty="0" smtClean="0"/>
              <a:t>Quiz0 review: Q4</a:t>
            </a:r>
            <a:endParaRPr lang="en-US" dirty="0"/>
          </a:p>
        </p:txBody>
      </p:sp>
      <p:sp>
        <p:nvSpPr>
          <p:cNvPr id="6151" name="TextBox 8"/>
          <p:cNvSpPr txBox="1">
            <a:spLocks noChangeArrowheads="1"/>
          </p:cNvSpPr>
          <p:nvPr/>
        </p:nvSpPr>
        <p:spPr bwMode="auto">
          <a:xfrm>
            <a:off x="394790" y="6074565"/>
            <a:ext cx="40259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ZA" sz="2000" b="1" i="1" dirty="0">
                <a:solidFill>
                  <a:srgbClr val="FF0000"/>
                </a:solidFill>
              </a:rPr>
              <a:t>Close!   But </a:t>
            </a:r>
            <a:r>
              <a:rPr lang="en-ZA" sz="2000" b="1" i="1" dirty="0" smtClean="0">
                <a:solidFill>
                  <a:srgbClr val="FF0000"/>
                </a:solidFill>
              </a:rPr>
              <a:t>no cigar </a:t>
            </a:r>
            <a:r>
              <a:rPr lang="en-ZA" sz="2000" b="1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swinberg\Documents\ACTIVE\EEE4084F\2013\LECTURES\Lecture02\Images\Q4-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90" y="1043873"/>
            <a:ext cx="5709489" cy="285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960283" y="3289506"/>
            <a:ext cx="1973026" cy="3007132"/>
            <a:chOff x="6960283" y="3289506"/>
            <a:chExt cx="1973026" cy="3007132"/>
          </a:xfrm>
        </p:grpSpPr>
        <p:pic>
          <p:nvPicPr>
            <p:cNvPr id="5123" name="Picture 3" descr="C:\Users\swinberg\Documents\ACTIVE\EEE4084F\2013\LECTURES\Lecture02\Images\paddling down waterfall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0283" y="3289506"/>
              <a:ext cx="1749604" cy="3007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Bent Arrow 3"/>
            <p:cNvSpPr/>
            <p:nvPr/>
          </p:nvSpPr>
          <p:spPr>
            <a:xfrm rot="5177317">
              <a:off x="7303487" y="4653172"/>
              <a:ext cx="1978990" cy="1280654"/>
            </a:xfrm>
            <a:prstGeom prst="bentArrow">
              <a:avLst>
                <a:gd name="adj1" fmla="val 30303"/>
                <a:gd name="adj2" fmla="val 25000"/>
                <a:gd name="adj3" fmla="val 25000"/>
                <a:gd name="adj4" fmla="val 4753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776177" y="1584250"/>
            <a:ext cx="3189767" cy="329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062717" y="1837079"/>
            <a:ext cx="1903227" cy="329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xplosion 2 5"/>
          <p:cNvSpPr/>
          <p:nvPr/>
        </p:nvSpPr>
        <p:spPr>
          <a:xfrm>
            <a:off x="7734392" y="6049309"/>
            <a:ext cx="1308915" cy="839328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88149" y="158425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 thoughts?...</a:t>
            </a:r>
            <a:endParaRPr lang="en-US" dirty="0"/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6083015" y="427184"/>
            <a:ext cx="2763273" cy="286232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ZA" sz="2000" b="1" i="1" dirty="0" smtClean="0">
                <a:solidFill>
                  <a:srgbClr val="FF0000"/>
                </a:solidFill>
              </a:rPr>
              <a:t>More ‘intelligence’?!</a:t>
            </a:r>
          </a:p>
          <a:p>
            <a:r>
              <a:rPr lang="en-ZA" sz="2000" b="1" i="1" dirty="0" smtClean="0">
                <a:solidFill>
                  <a:srgbClr val="FF0000"/>
                </a:solidFill>
              </a:rPr>
              <a:t>My cellphone is probably as intelligent as my PC… as in not at all intelligent based on the turning test. Heading into troubled waters here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6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6" grpId="0" animBg="1"/>
      <p:bldP spid="61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718555" y="5727871"/>
            <a:ext cx="4025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ZA" sz="2000" b="1" i="1" dirty="0" smtClean="0">
                <a:solidFill>
                  <a:schemeClr val="bg1">
                    <a:lumMod val="65000"/>
                  </a:schemeClr>
                </a:solidFill>
              </a:rPr>
              <a:t>Suggested sample answer…</a:t>
            </a:r>
            <a:endParaRPr lang="en-US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ZA" dirty="0" smtClean="0"/>
              <a:t>Quiz0 review: Q4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78355" y="5303580"/>
            <a:ext cx="7451725" cy="1231900"/>
          </a:xfrm>
          <a:prstGeom prst="rect">
            <a:avLst/>
          </a:prstGeom>
          <a:solidFill>
            <a:srgbClr val="FFFF81"/>
          </a:solidFill>
          <a:ln w="28575" cap="flat" cmpd="sng" algn="ctr">
            <a:solidFill>
              <a:srgbClr val="1C1C1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ZA" sz="2400" dirty="0">
                <a:solidFill>
                  <a:srgbClr val="1C1C1C"/>
                </a:solidFill>
              </a:rPr>
              <a:t>I’d </a:t>
            </a:r>
            <a:r>
              <a:rPr lang="en-ZA" sz="2400" dirty="0" smtClean="0">
                <a:solidFill>
                  <a:srgbClr val="1C1C1C"/>
                </a:solidFill>
              </a:rPr>
              <a:t>be happy with something </a:t>
            </a:r>
            <a:r>
              <a:rPr lang="en-ZA" sz="2400" dirty="0">
                <a:solidFill>
                  <a:srgbClr val="1C1C1C"/>
                </a:solidFill>
              </a:rPr>
              <a:t>clear &amp; general. E.g.: </a:t>
            </a:r>
          </a:p>
          <a:p>
            <a:pPr>
              <a:defRPr/>
            </a:pPr>
            <a:r>
              <a:rPr lang="en-ZA" sz="2400" b="1" dirty="0">
                <a:solidFill>
                  <a:srgbClr val="1C1C1C"/>
                </a:solidFill>
              </a:rPr>
              <a:t>It is a computer that is able to perform multiple computations in parallel.</a:t>
            </a:r>
            <a:endParaRPr lang="en-US" sz="2400" b="1" dirty="0">
              <a:solidFill>
                <a:srgbClr val="1C1C1C"/>
              </a:solidFill>
            </a:endParaRPr>
          </a:p>
        </p:txBody>
      </p:sp>
      <p:sp>
        <p:nvSpPr>
          <p:cNvPr id="6151" name="TextBox 8"/>
          <p:cNvSpPr txBox="1">
            <a:spLocks noChangeArrowheads="1"/>
          </p:cNvSpPr>
          <p:nvPr/>
        </p:nvSpPr>
        <p:spPr bwMode="auto">
          <a:xfrm>
            <a:off x="6177512" y="3045122"/>
            <a:ext cx="4025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ZA" sz="2000" b="1" i="1" dirty="0" smtClean="0">
                <a:solidFill>
                  <a:srgbClr val="FF0000"/>
                </a:solidFill>
              </a:rPr>
              <a:t>Pretty good, if a</a:t>
            </a:r>
          </a:p>
          <a:p>
            <a:r>
              <a:rPr lang="en-ZA" sz="2000" b="1" i="1" dirty="0" smtClean="0">
                <a:solidFill>
                  <a:srgbClr val="FF0000"/>
                </a:solidFill>
              </a:rPr>
              <a:t>bit wordy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swinberg\Documents\ACTIVE\EEE4084F\2013\LECTURES\Lecture02\Images\Q4-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55" y="1229353"/>
            <a:ext cx="7113308" cy="167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36668" y="2479708"/>
            <a:ext cx="48693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ZA" sz="2000" b="1" i="1" dirty="0" smtClean="0">
                <a:solidFill>
                  <a:srgbClr val="FF0000"/>
                </a:solidFill>
              </a:rPr>
              <a:t>Not precisely… That’s a special case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148" name="Picture 4" descr="C:\Users\swinberg\Documents\ACTIVE\EEE4084F\2013\LECTURES\Lecture02\Images\Q4-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55" y="2902687"/>
            <a:ext cx="5794854" cy="227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78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  <p:bldP spid="6151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084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4084 Theme.thmx</Template>
  <TotalTime>4064</TotalTime>
  <Words>1981</Words>
  <Application>Microsoft Office PowerPoint</Application>
  <PresentationFormat>On-screen Show (4:3)</PresentationFormat>
  <Paragraphs>359</Paragraphs>
  <Slides>37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4084 Theme</vt:lpstr>
      <vt:lpstr>PowerPoint Presentation</vt:lpstr>
      <vt:lpstr>Lecture Overview</vt:lpstr>
      <vt:lpstr>PowerPoint Presentation</vt:lpstr>
      <vt:lpstr>Quiz0 review: Q1</vt:lpstr>
      <vt:lpstr>Quiz0 review: Q2   (2012)</vt:lpstr>
      <vt:lpstr>Quiz0 review: Q2</vt:lpstr>
      <vt:lpstr>Quiz0 review: Q3</vt:lpstr>
      <vt:lpstr>Quiz0 review: Q4</vt:lpstr>
      <vt:lpstr>Quiz0 review: Q4</vt:lpstr>
      <vt:lpstr>Quiz0 review: Q5</vt:lpstr>
      <vt:lpstr>Question 6</vt:lpstr>
      <vt:lpstr>Quiz0 review: Q6</vt:lpstr>
      <vt:lpstr>Quiz0 review: Q6</vt:lpstr>
      <vt:lpstr>UML Review*</vt:lpstr>
      <vt:lpstr>UML demonstration</vt:lpstr>
      <vt:lpstr>PowerPoint Presentation</vt:lpstr>
      <vt:lpstr>PowerPoint Presentation</vt:lpstr>
      <vt:lpstr>Super fast class exercise</vt:lpstr>
      <vt:lpstr>Sample solution</vt:lpstr>
      <vt:lpstr>Parallel Systems</vt:lpstr>
      <vt:lpstr>PowerPoint Presentation</vt:lpstr>
      <vt:lpstr>PowerPoint Presentation</vt:lpstr>
      <vt:lpstr>Computation Methods</vt:lpstr>
      <vt:lpstr>PowerPoint Presentation</vt:lpstr>
      <vt:lpstr>Mainstream parallel computing</vt:lpstr>
      <vt:lpstr>Large scale parallel computing systems </vt:lpstr>
      <vt:lpstr>Large scale parallel computing systems </vt:lpstr>
      <vt:lpstr>Software development for parallel computers</vt:lpstr>
      <vt:lpstr>Do parallel languages and compilers exist?</vt:lpstr>
      <vt:lpstr>Do parallel languages and compilers exist?</vt:lpstr>
      <vt:lpstr>Powwow* moment</vt:lpstr>
      <vt:lpstr>Return from the Powwow</vt:lpstr>
      <vt:lpstr>Some   thoughts</vt:lpstr>
      <vt:lpstr>Why automatic parallelism isn’t “quite there yet”</vt:lpstr>
      <vt:lpstr>Why automatic parallelism isn’t “quite there yet”</vt:lpstr>
      <vt:lpstr>Seminar Groups</vt:lpstr>
      <vt:lpstr>Next lecture</vt:lpstr>
    </vt:vector>
  </TitlesOfParts>
  <Company>University of Cape Town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EEE4084F Digital Systems</dc:title>
  <dc:subject>Parallel Computing Fundamentals</dc:subject>
  <dc:creator>Simon Winberg</dc:creator>
  <cp:lastModifiedBy>Simon Winberg</cp:lastModifiedBy>
  <cp:revision>252</cp:revision>
  <dcterms:created xsi:type="dcterms:W3CDTF">2009-02-10T02:25:54Z</dcterms:created>
  <dcterms:modified xsi:type="dcterms:W3CDTF">2014-02-20T21:19:05Z</dcterms:modified>
  <cp:category>Lectures</cp:category>
</cp:coreProperties>
</file>